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8" r:id="rId3"/>
    <p:sldId id="269" r:id="rId4"/>
    <p:sldId id="273" r:id="rId5"/>
    <p:sldId id="271" r:id="rId6"/>
    <p:sldId id="274" r:id="rId7"/>
    <p:sldId id="291" r:id="rId8"/>
    <p:sldId id="290" r:id="rId9"/>
    <p:sldId id="272" r:id="rId10"/>
    <p:sldId id="275" r:id="rId11"/>
    <p:sldId id="276" r:id="rId12"/>
    <p:sldId id="277" r:id="rId13"/>
    <p:sldId id="279" r:id="rId14"/>
    <p:sldId id="280" r:id="rId15"/>
    <p:sldId id="278" r:id="rId16"/>
    <p:sldId id="281" r:id="rId17"/>
    <p:sldId id="283" r:id="rId18"/>
    <p:sldId id="282" r:id="rId19"/>
    <p:sldId id="285" r:id="rId20"/>
    <p:sldId id="286" r:id="rId21"/>
    <p:sldId id="287" r:id="rId22"/>
    <p:sldId id="288" r:id="rId23"/>
    <p:sldId id="267" r:id="rId24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AC9"/>
    <a:srgbClr val="7666AC"/>
    <a:srgbClr val="F5D2D3"/>
    <a:srgbClr val="5F2234"/>
    <a:srgbClr val="862154"/>
    <a:srgbClr val="12C5BB"/>
    <a:srgbClr val="F4D01E"/>
    <a:srgbClr val="E4519C"/>
    <a:srgbClr val="FF6D14"/>
    <a:srgbClr val="09A5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63915" autoAdjust="0"/>
  </p:normalViewPr>
  <p:slideViewPr>
    <p:cSldViewPr snapToGrid="0" snapToObjects="1">
      <p:cViewPr varScale="1">
        <p:scale>
          <a:sx n="81" d="100"/>
          <a:sy n="81" d="100"/>
        </p:scale>
        <p:origin x="227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5" d="100"/>
        <a:sy n="10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1A974A5-CE6C-8E48-AC1D-B616E866D6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8E1CE2-DD11-374E-8231-59028C5B08F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62B1C-9062-4D45-9CCE-93646A47C7BE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4A348-573B-6249-B689-AFB0957F6B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ACF2B-B0FA-1E40-823C-63FA48528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2C0F3-D103-2547-8F84-E068583A0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81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E67E9-207A-0B43-AF04-3669118C5A71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0051B-2109-8F40-A110-529FCCE75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71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43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and a heuristics based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7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Lexical information from catalog -&gt; provide to model -  additional input along with query</a:t>
            </a:r>
          </a:p>
          <a:p>
            <a:endParaRPr lang="en-US" dirty="0"/>
          </a:p>
          <a:p>
            <a:r>
              <a:rPr lang="en-US" dirty="0"/>
              <a:t>Dictionary</a:t>
            </a:r>
          </a:p>
          <a:p>
            <a:r>
              <a:rPr lang="en-US" dirty="0"/>
              <a:t>Scoring -&gt; likelihood </a:t>
            </a:r>
          </a:p>
          <a:p>
            <a:endParaRPr lang="en-US" dirty="0"/>
          </a:p>
          <a:p>
            <a:r>
              <a:rPr lang="en-US" dirty="0"/>
              <a:t>explanation</a:t>
            </a:r>
          </a:p>
          <a:p>
            <a:endParaRPr lang="en-US" dirty="0"/>
          </a:p>
          <a:p>
            <a:r>
              <a:rPr lang="en-US" dirty="0"/>
              <a:t>Generate a sequential input along with query which is sequential</a:t>
            </a:r>
          </a:p>
          <a:p>
            <a:endParaRPr lang="en-US" dirty="0"/>
          </a:p>
          <a:p>
            <a:r>
              <a:rPr lang="en-US" dirty="0"/>
              <a:t>Lookup unigrams, bigrams, trigrams and score ( with the help of </a:t>
            </a:r>
            <a:r>
              <a:rPr lang="en-US" dirty="0" err="1"/>
              <a:t>lucene</a:t>
            </a:r>
            <a:r>
              <a:rPr lang="en-US" dirty="0"/>
              <a:t> 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8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Results categorized</a:t>
            </a:r>
          </a:p>
          <a:p>
            <a:endParaRPr lang="en-US" dirty="0"/>
          </a:p>
          <a:p>
            <a:r>
              <a:rPr lang="en-US" dirty="0"/>
              <a:t>First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0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Tags only variations which are used by customer.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07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60051B-2109-8F40-A110-529FCCE757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11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415BDAF-D875-0E4E-9CBF-2E33615D53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8EDCAC-F0CC-914A-9568-EEC4421396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4581" y="1946558"/>
            <a:ext cx="8489219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15FA99-7B0A-314E-8757-DB9252F3F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4581" y="4426233"/>
            <a:ext cx="8489219" cy="144183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2C5B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1FD25-C048-2A4F-9087-D60A92738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25772" cy="365125"/>
          </a:xfrm>
        </p:spPr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6EF17-2BDF-D241-9888-9CB0C6C5F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80145" y="6356350"/>
            <a:ext cx="44613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35505-2FF7-4E48-922C-674412D8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54955" y="6356350"/>
            <a:ext cx="972043" cy="365125"/>
          </a:xfrm>
        </p:spPr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704ECD-3950-0C41-9F6F-F8F963156B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9659" y="6309899"/>
            <a:ext cx="2573241" cy="4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8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696FD-4BA9-A24E-A4D9-DB702FDA4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66F3-3181-2948-9BFA-C8812F19F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94FB4-2F0D-314F-9A73-AD1C6304B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302A3-356C-0E49-8F9D-9252160E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EEE1-ACD9-6642-AF77-39C8EB7F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8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EC4AB-4C8E-9043-9F8B-98B429EC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F2E0F-3F43-E34B-BBCB-A2C8C349E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D8E13-385F-8345-8636-1302F458F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07423-4FDC-E641-B7E4-F7D65D075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42D31B-8347-2A43-91E8-45C870772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12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2AA3-C7FD-C841-B6A8-D55DC9696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ABB23-D5C1-1443-B6DA-14C56B457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E8455-1CDB-6E40-95C1-3F8B9C1CF0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A9695-2A5F-BC41-9126-D93C33F6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F1527-D364-E84E-9012-ECFD1000C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B7FEA-E93F-5B4A-8A06-8DED67BC5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55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7096-02D8-A447-B5B7-EB0F6A27E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FB5B1-BA40-9A49-9DF8-569408366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E6E10-B0F9-FE4B-8A34-000AE88D0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EF15EB-30DA-E446-90BC-7B807CD9C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679BE-0B47-2949-BED2-3F5CC1E87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8CCA4A-C0ED-E340-8600-6D267A74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7F31DC-EA7B-744F-A465-E81EA610F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7BBA9F-1F00-104B-B759-BBA81C0CE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793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31B9-B4CE-9643-AE99-2724A196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696B1F-54D6-0241-8CE4-ED713047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2F361B-1DC1-E249-A621-D01688C5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1DA4F-E91A-B34F-94CE-F4343D0F0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3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2181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F0A43-5363-8840-8769-6572ED6B4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5C9ED-61BA-1641-B1DC-674FC6073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D7DC8-1A3A-7747-A6FB-132061C924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5BE5D-A432-3D43-870C-A4BBE5D26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297C2-8669-0043-82CE-7650A6B26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7BE83-6A3D-2E4A-9182-15ABCE9E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59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05AD-291A-6241-BF7D-2E8B111A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84ABE-E9A9-7A45-94C2-AA25DEA12E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D2F5C-1937-664F-863C-2D0ACFC1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732C3-48A4-D040-AE9F-93181871C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235B-0ED4-B745-A17C-FB47BE1A6156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D0916-8D2A-C345-9852-28F8007DD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2BC38-BADE-9443-BD41-CCB99DC0C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283D7-5083-6943-8160-CE19811AB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86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7A54BD-66D3-8C41-B362-2E4FFFF19398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8BB88F-D3D2-9D4C-B2C4-C03C23C7A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6600"/>
            <a:ext cx="8387080" cy="1026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B4104-89B3-5F49-A59B-5082FCB11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3497"/>
            <a:ext cx="10515600" cy="4673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9A921-3D09-FC4C-8134-493E55054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7B91235B-0ED4-B745-A17C-FB47BE1A6156}" type="datetimeFigureOut">
              <a:rPr lang="en-US" smtClean="0"/>
              <a:pPr/>
              <a:t>10/17/18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78181-1592-CB4F-9236-977DBAD97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769EA-B4F7-824C-A34D-411AC8F7C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13F283D7-5083-6943-8160-CE19811AB05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011F7-6092-B54B-A302-38CA846D7E2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884664" y="476591"/>
            <a:ext cx="1810540" cy="4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7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3813C7-9B24-4443-998A-6344E7D0A0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Identifying parts of ecommerce query using query logs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7F9EB47-DABA-A14F-88B2-DEF46DBAB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4581" y="4426232"/>
            <a:ext cx="8489219" cy="2046129"/>
          </a:xfrm>
        </p:spPr>
        <p:txBody>
          <a:bodyPr/>
          <a:lstStyle/>
          <a:p>
            <a:r>
              <a:rPr lang="en-US" dirty="0" err="1"/>
              <a:t>Vijayender</a:t>
            </a:r>
            <a:r>
              <a:rPr lang="en-US" dirty="0"/>
              <a:t> </a:t>
            </a:r>
            <a:r>
              <a:rPr lang="en-US" dirty="0" err="1"/>
              <a:t>Karnaty</a:t>
            </a:r>
            <a:r>
              <a:rPr lang="en-US" dirty="0"/>
              <a:t>, Senior Engineer, Target</a:t>
            </a:r>
          </a:p>
          <a:p>
            <a:r>
              <a:rPr lang="en-US" dirty="0"/>
              <a:t>Varun </a:t>
            </a:r>
            <a:r>
              <a:rPr lang="en-US" dirty="0" err="1"/>
              <a:t>Galyreddy</a:t>
            </a:r>
            <a:r>
              <a:rPr lang="en-US" dirty="0"/>
              <a:t>, Engineer, Target</a:t>
            </a:r>
          </a:p>
          <a:p>
            <a:r>
              <a:rPr lang="en-US" dirty="0"/>
              <a:t>Vidhya Sundaram, Senior Engineering Manager, Target</a:t>
            </a:r>
          </a:p>
          <a:p>
            <a:pPr>
              <a:spcBef>
                <a:spcPts val="400"/>
              </a:spcBef>
            </a:pPr>
            <a:endParaRPr lang="en-US" sz="1800" dirty="0">
              <a:solidFill>
                <a:srgbClr val="76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67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Learn entity tagging from the data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Training data extraction from click logs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sz="1600" dirty="0"/>
              <a:t>Avoid hand written expert rules for entity extraction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Word2Vec</a:t>
            </a:r>
          </a:p>
          <a:p>
            <a:pPr marL="914400" lvl="2" indent="0">
              <a:buNone/>
            </a:pPr>
            <a:r>
              <a:rPr lang="en-US" sz="1600" dirty="0"/>
              <a:t>Tackle text data sparsity using distributed word representations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BI-LSTM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(Bi-Directional Long Short Term Memory)</a:t>
            </a:r>
          </a:p>
          <a:p>
            <a:pPr marL="914400" lvl="2" indent="0">
              <a:buNone/>
            </a:pPr>
            <a:r>
              <a:rPr lang="en-US" sz="1600" dirty="0"/>
              <a:t>Enable sequence to sequence learning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Augmentation Vector</a:t>
            </a:r>
          </a:p>
          <a:p>
            <a:pPr marL="914400" lvl="2" indent="0">
              <a:buNone/>
            </a:pPr>
            <a:r>
              <a:rPr lang="en-US" sz="1600" dirty="0"/>
              <a:t>Provide lexical support (catalog lookup information) to the model</a:t>
            </a:r>
          </a:p>
        </p:txBody>
      </p:sp>
    </p:spTree>
    <p:extLst>
      <p:ext uri="{BB962C8B-B14F-4D97-AF65-F5344CB8AC3E}">
        <p14:creationId xmlns:p14="http://schemas.microsoft.com/office/powerpoint/2010/main" val="235212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n-US" dirty="0" err="1"/>
              <a:t>ClickStream</a:t>
            </a:r>
            <a:r>
              <a:rPr lang="en-US" dirty="0"/>
              <a:t> data</a:t>
            </a:r>
          </a:p>
          <a:p>
            <a:pPr lvl="1"/>
            <a:r>
              <a:rPr lang="en-US" dirty="0"/>
              <a:t>Historical log of query to </a:t>
            </a:r>
            <a:br>
              <a:rPr lang="en-US" dirty="0"/>
            </a:br>
            <a:r>
              <a:rPr lang="en-US" dirty="0"/>
              <a:t>clicked documents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sz="2400" dirty="0"/>
              <a:t>eCommerce catalogs have</a:t>
            </a:r>
            <a:br>
              <a:rPr lang="en-US" sz="2400" dirty="0"/>
            </a:br>
            <a:r>
              <a:rPr lang="en-US" sz="2400" dirty="0"/>
              <a:t>well defined attributes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E49B09-5FC6-FE48-BEEC-C0B8B452C5B1}"/>
              </a:ext>
            </a:extLst>
          </p:cNvPr>
          <p:cNvGrpSpPr/>
          <p:nvPr/>
        </p:nvGrpSpPr>
        <p:grpSpPr>
          <a:xfrm>
            <a:off x="5391783" y="1404455"/>
            <a:ext cx="6241366" cy="1702377"/>
            <a:chOff x="5500467" y="1545132"/>
            <a:chExt cx="6241366" cy="17023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4DB206A-0E28-684E-AF6C-D9EC8F877577}"/>
                </a:ext>
              </a:extLst>
            </p:cNvPr>
            <p:cNvGrpSpPr/>
            <p:nvPr/>
          </p:nvGrpSpPr>
          <p:grpSpPr>
            <a:xfrm>
              <a:off x="5500467" y="1690688"/>
              <a:ext cx="6241366" cy="1556821"/>
              <a:chOff x="3967089" y="3671668"/>
              <a:chExt cx="6241366" cy="155682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1F2A0F3-C86C-5241-AB44-5ABF9B8A26DC}"/>
                  </a:ext>
                </a:extLst>
              </p:cNvPr>
              <p:cNvGrpSpPr/>
              <p:nvPr/>
            </p:nvGrpSpPr>
            <p:grpSpPr>
              <a:xfrm>
                <a:off x="3967089" y="3671668"/>
                <a:ext cx="5936566" cy="1392701"/>
                <a:chOff x="4093698" y="3685736"/>
                <a:chExt cx="5936566" cy="1392701"/>
              </a:xfrm>
            </p:grpSpPr>
            <p:sp>
              <p:nvSpPr>
                <p:cNvPr id="28" name="Snip Single Corner Rectangle 27">
                  <a:extLst>
                    <a:ext uri="{FF2B5EF4-FFF2-40B4-BE49-F238E27FC236}">
                      <a16:creationId xmlns:a16="http://schemas.microsoft.com/office/drawing/2014/main" id="{D3373074-EEAB-AE4B-BB81-5D3307240E5E}"/>
                    </a:ext>
                  </a:extLst>
                </p:cNvPr>
                <p:cNvSpPr/>
                <p:nvPr/>
              </p:nvSpPr>
              <p:spPr>
                <a:xfrm>
                  <a:off x="4093698" y="3685736"/>
                  <a:ext cx="5936566" cy="1392701"/>
                </a:xfrm>
                <a:prstGeom prst="snip1Rect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B5BAA834-8C80-9B4F-8F1A-9F6B83E60C24}"/>
                    </a:ext>
                  </a:extLst>
                </p:cNvPr>
                <p:cNvGrpSpPr/>
                <p:nvPr/>
              </p:nvGrpSpPr>
              <p:grpSpPr>
                <a:xfrm>
                  <a:off x="4432211" y="3943508"/>
                  <a:ext cx="5318720" cy="935420"/>
                  <a:chOff x="2530366" y="3750110"/>
                  <a:chExt cx="5318720" cy="93542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F6584E1E-EFE2-F243-A8B5-4955251F461A}"/>
                      </a:ext>
                    </a:extLst>
                  </p:cNvPr>
                  <p:cNvSpPr/>
                  <p:nvPr/>
                </p:nvSpPr>
                <p:spPr>
                  <a:xfrm>
                    <a:off x="2530366" y="4037447"/>
                    <a:ext cx="1587062" cy="388882"/>
                  </a:xfrm>
                  <a:prstGeom prst="roundRect">
                    <a:avLst/>
                  </a:prstGeom>
                  <a:solidFill>
                    <a:srgbClr val="FE7776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Query</a:t>
                    </a:r>
                  </a:p>
                </p:txBody>
              </p: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F38282EA-674A-784A-94A5-BF6157804038}"/>
                      </a:ext>
                    </a:extLst>
                  </p:cNvPr>
                  <p:cNvGrpSpPr/>
                  <p:nvPr/>
                </p:nvGrpSpPr>
                <p:grpSpPr>
                  <a:xfrm>
                    <a:off x="5999266" y="3750110"/>
                    <a:ext cx="1849820" cy="935420"/>
                    <a:chOff x="3266091" y="2737945"/>
                    <a:chExt cx="1849820" cy="935420"/>
                  </a:xfrm>
                </p:grpSpPr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E73527B5-B673-3646-A40F-31F6EF459A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091" y="2737945"/>
                      <a:ext cx="1849820" cy="935420"/>
                    </a:xfrm>
                    <a:prstGeom prst="rect">
                      <a:avLst/>
                    </a:prstGeom>
                    <a:ln>
                      <a:prstDash val="dash"/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Snip Single Corner Rectangle 33">
                      <a:extLst>
                        <a:ext uri="{FF2B5EF4-FFF2-40B4-BE49-F238E27FC236}">
                          <a16:creationId xmlns:a16="http://schemas.microsoft.com/office/drawing/2014/main" id="{5B13F74B-6154-2145-9579-2A311EFA20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6732" y="28798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35" name="Snip Single Corner Rectangle 34">
                      <a:extLst>
                        <a:ext uri="{FF2B5EF4-FFF2-40B4-BE49-F238E27FC236}">
                          <a16:creationId xmlns:a16="http://schemas.microsoft.com/office/drawing/2014/main" id="{A7D8946A-1448-DE48-B02F-97424EB9C7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9132" y="30322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36" name="Snip Single Corner Rectangle 35">
                      <a:extLst>
                        <a:ext uri="{FF2B5EF4-FFF2-40B4-BE49-F238E27FC236}">
                          <a16:creationId xmlns:a16="http://schemas.microsoft.com/office/drawing/2014/main" id="{FA2A5D28-B586-6941-84D7-F1403AD743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1532" y="31846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p:txBody>
                </p:sp>
              </p:grp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1D35B23A-F79A-2F41-A892-561621B0EE2F}"/>
                      </a:ext>
                    </a:extLst>
                  </p:cNvPr>
                  <p:cNvCxnSpPr>
                    <a:stCxn id="30" idx="3"/>
                    <a:endCxn id="33" idx="1"/>
                  </p:cNvCxnSpPr>
                  <p:nvPr/>
                </p:nvCxnSpPr>
                <p:spPr>
                  <a:xfrm flipV="1">
                    <a:off x="4117428" y="4217820"/>
                    <a:ext cx="1881838" cy="1406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3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F44CDB5B-19F1-084D-B79F-E628DC8D3785}"/>
                  </a:ext>
                </a:extLst>
              </p:cNvPr>
              <p:cNvGrpSpPr/>
              <p:nvPr/>
            </p:nvGrpSpPr>
            <p:grpSpPr>
              <a:xfrm>
                <a:off x="4119489" y="3753728"/>
                <a:ext cx="5936566" cy="1392701"/>
                <a:chOff x="4093698" y="3685736"/>
                <a:chExt cx="5936566" cy="1392701"/>
              </a:xfrm>
            </p:grpSpPr>
            <p:sp>
              <p:nvSpPr>
                <p:cNvPr id="19" name="Snip Single Corner Rectangle 18">
                  <a:extLst>
                    <a:ext uri="{FF2B5EF4-FFF2-40B4-BE49-F238E27FC236}">
                      <a16:creationId xmlns:a16="http://schemas.microsoft.com/office/drawing/2014/main" id="{88EB5816-3F7C-B044-B99C-8B184BB313AE}"/>
                    </a:ext>
                  </a:extLst>
                </p:cNvPr>
                <p:cNvSpPr/>
                <p:nvPr/>
              </p:nvSpPr>
              <p:spPr>
                <a:xfrm>
                  <a:off x="4093698" y="3685736"/>
                  <a:ext cx="5936566" cy="1392701"/>
                </a:xfrm>
                <a:prstGeom prst="snip1Rect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1418A61F-FD31-494D-9FDF-7DBE8722BC22}"/>
                    </a:ext>
                  </a:extLst>
                </p:cNvPr>
                <p:cNvGrpSpPr/>
                <p:nvPr/>
              </p:nvGrpSpPr>
              <p:grpSpPr>
                <a:xfrm>
                  <a:off x="4432211" y="3943508"/>
                  <a:ext cx="5318720" cy="935420"/>
                  <a:chOff x="2530366" y="3750110"/>
                  <a:chExt cx="5318720" cy="935420"/>
                </a:xfrm>
              </p:grpSpPr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2587EBE8-5782-484D-9912-0EB8943C878D}"/>
                      </a:ext>
                    </a:extLst>
                  </p:cNvPr>
                  <p:cNvSpPr/>
                  <p:nvPr/>
                </p:nvSpPr>
                <p:spPr>
                  <a:xfrm>
                    <a:off x="2530366" y="4037447"/>
                    <a:ext cx="1587062" cy="388882"/>
                  </a:xfrm>
                  <a:prstGeom prst="roundRect">
                    <a:avLst/>
                  </a:prstGeom>
                  <a:solidFill>
                    <a:srgbClr val="FE7776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Query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25DBF082-D1F3-BE47-B77A-B25F2CCD3E35}"/>
                      </a:ext>
                    </a:extLst>
                  </p:cNvPr>
                  <p:cNvGrpSpPr/>
                  <p:nvPr/>
                </p:nvGrpSpPr>
                <p:grpSpPr>
                  <a:xfrm>
                    <a:off x="5999266" y="3750110"/>
                    <a:ext cx="1849820" cy="935420"/>
                    <a:chOff x="3266091" y="2737945"/>
                    <a:chExt cx="1849820" cy="935420"/>
                  </a:xfrm>
                </p:grpSpPr>
                <p:sp>
                  <p:nvSpPr>
                    <p:cNvPr id="24" name="Rectangle 23">
                      <a:extLst>
                        <a:ext uri="{FF2B5EF4-FFF2-40B4-BE49-F238E27FC236}">
                          <a16:creationId xmlns:a16="http://schemas.microsoft.com/office/drawing/2014/main" id="{FEA72BD0-5F6B-0246-94FD-974DED411A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091" y="2737945"/>
                      <a:ext cx="1849820" cy="935420"/>
                    </a:xfrm>
                    <a:prstGeom prst="rect">
                      <a:avLst/>
                    </a:prstGeom>
                    <a:ln>
                      <a:prstDash val="dash"/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" name="Snip Single Corner Rectangle 24">
                      <a:extLst>
                        <a:ext uri="{FF2B5EF4-FFF2-40B4-BE49-F238E27FC236}">
                          <a16:creationId xmlns:a16="http://schemas.microsoft.com/office/drawing/2014/main" id="{1DFFC2BD-8F8C-494F-A2A8-95D2D2357E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6732" y="28798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26" name="Snip Single Corner Rectangle 25">
                      <a:extLst>
                        <a:ext uri="{FF2B5EF4-FFF2-40B4-BE49-F238E27FC236}">
                          <a16:creationId xmlns:a16="http://schemas.microsoft.com/office/drawing/2014/main" id="{BAA0362E-0D83-594D-BF20-A758B9FB58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9132" y="30322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27" name="Snip Single Corner Rectangle 26">
                      <a:extLst>
                        <a:ext uri="{FF2B5EF4-FFF2-40B4-BE49-F238E27FC236}">
                          <a16:creationId xmlns:a16="http://schemas.microsoft.com/office/drawing/2014/main" id="{595B425D-031C-704C-80F9-030335D06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1532" y="31846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p:txBody>
                </p:sp>
              </p:grpSp>
              <p:cxnSp>
                <p:nvCxnSpPr>
                  <p:cNvPr id="23" name="Straight Arrow Connector 22">
                    <a:extLst>
                      <a:ext uri="{FF2B5EF4-FFF2-40B4-BE49-F238E27FC236}">
                        <a16:creationId xmlns:a16="http://schemas.microsoft.com/office/drawing/2014/main" id="{A6A190CF-EB61-5644-A57B-DC1BE71FFEA5}"/>
                      </a:ext>
                    </a:extLst>
                  </p:cNvPr>
                  <p:cNvCxnSpPr>
                    <a:stCxn id="21" idx="3"/>
                    <a:endCxn id="24" idx="1"/>
                  </p:cNvCxnSpPr>
                  <p:nvPr/>
                </p:nvCxnSpPr>
                <p:spPr>
                  <a:xfrm flipV="1">
                    <a:off x="4117428" y="4217820"/>
                    <a:ext cx="1881838" cy="1406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3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7656D71-66AB-EE45-A5E3-1EE061A75F1E}"/>
                  </a:ext>
                </a:extLst>
              </p:cNvPr>
              <p:cNvGrpSpPr/>
              <p:nvPr/>
            </p:nvGrpSpPr>
            <p:grpSpPr>
              <a:xfrm>
                <a:off x="4271889" y="3835788"/>
                <a:ext cx="5936566" cy="1392701"/>
                <a:chOff x="4093698" y="3685736"/>
                <a:chExt cx="5936566" cy="1392701"/>
              </a:xfrm>
            </p:grpSpPr>
            <p:sp>
              <p:nvSpPr>
                <p:cNvPr id="10" name="Snip Single Corner Rectangle 9">
                  <a:extLst>
                    <a:ext uri="{FF2B5EF4-FFF2-40B4-BE49-F238E27FC236}">
                      <a16:creationId xmlns:a16="http://schemas.microsoft.com/office/drawing/2014/main" id="{CE1E4AAD-275D-A546-948B-0617CEF0B9E7}"/>
                    </a:ext>
                  </a:extLst>
                </p:cNvPr>
                <p:cNvSpPr/>
                <p:nvPr/>
              </p:nvSpPr>
              <p:spPr>
                <a:xfrm>
                  <a:off x="4093698" y="3685736"/>
                  <a:ext cx="5936566" cy="1392701"/>
                </a:xfrm>
                <a:prstGeom prst="snip1Rect">
                  <a:avLst/>
                </a:prstGeom>
                <a:ln/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2653E48A-5158-E448-891C-3E06D2B25DD8}"/>
                    </a:ext>
                  </a:extLst>
                </p:cNvPr>
                <p:cNvGrpSpPr/>
                <p:nvPr/>
              </p:nvGrpSpPr>
              <p:grpSpPr>
                <a:xfrm>
                  <a:off x="4432211" y="3943508"/>
                  <a:ext cx="5318720" cy="935420"/>
                  <a:chOff x="2530366" y="3750110"/>
                  <a:chExt cx="5318720" cy="935420"/>
                </a:xfrm>
              </p:grpSpPr>
              <p:sp>
                <p:nvSpPr>
                  <p:cNvPr id="12" name="Rounded Rectangle 11">
                    <a:extLst>
                      <a:ext uri="{FF2B5EF4-FFF2-40B4-BE49-F238E27FC236}">
                        <a16:creationId xmlns:a16="http://schemas.microsoft.com/office/drawing/2014/main" id="{5498634E-C4B0-4744-A784-394122F31091}"/>
                      </a:ext>
                    </a:extLst>
                  </p:cNvPr>
                  <p:cNvSpPr/>
                  <p:nvPr/>
                </p:nvSpPr>
                <p:spPr>
                  <a:xfrm>
                    <a:off x="2530366" y="4037447"/>
                    <a:ext cx="1587062" cy="388882"/>
                  </a:xfrm>
                  <a:prstGeom prst="roundRect">
                    <a:avLst/>
                  </a:prstGeom>
                  <a:solidFill>
                    <a:srgbClr val="FE7776"/>
                  </a:solidFill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Query</a:t>
                    </a:r>
                  </a:p>
                </p:txBody>
              </p:sp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E3E50782-F986-774F-AAF8-3942157278C8}"/>
                      </a:ext>
                    </a:extLst>
                  </p:cNvPr>
                  <p:cNvGrpSpPr/>
                  <p:nvPr/>
                </p:nvGrpSpPr>
                <p:grpSpPr>
                  <a:xfrm>
                    <a:off x="5999266" y="3750110"/>
                    <a:ext cx="1849820" cy="935420"/>
                    <a:chOff x="3266091" y="2737945"/>
                    <a:chExt cx="1849820" cy="935420"/>
                  </a:xfrm>
                </p:grpSpPr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6FA93B52-C0AE-2241-9342-1CAE27AE4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66091" y="2737945"/>
                      <a:ext cx="1849820" cy="935420"/>
                    </a:xfrm>
                    <a:prstGeom prst="rect">
                      <a:avLst/>
                    </a:prstGeom>
                    <a:ln>
                      <a:prstDash val="dash"/>
                    </a:ln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Snip Single Corner Rectangle 15">
                      <a:extLst>
                        <a:ext uri="{FF2B5EF4-FFF2-40B4-BE49-F238E27FC236}">
                          <a16:creationId xmlns:a16="http://schemas.microsoft.com/office/drawing/2014/main" id="{D8F5956F-7A22-4948-B0C6-0934A1D39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36732" y="28798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17" name="Snip Single Corner Rectangle 16">
                      <a:extLst>
                        <a:ext uri="{FF2B5EF4-FFF2-40B4-BE49-F238E27FC236}">
                          <a16:creationId xmlns:a16="http://schemas.microsoft.com/office/drawing/2014/main" id="{B142570B-BD1B-BF44-8B7F-A907B525C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89132" y="30322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 1</a:t>
                      </a:r>
                    </a:p>
                  </p:txBody>
                </p:sp>
                <p:sp>
                  <p:nvSpPr>
                    <p:cNvPr id="18" name="Snip Single Corner Rectangle 17">
                      <a:extLst>
                        <a:ext uri="{FF2B5EF4-FFF2-40B4-BE49-F238E27FC236}">
                          <a16:creationId xmlns:a16="http://schemas.microsoft.com/office/drawing/2014/main" id="{CB5E4E58-5D93-BB48-AFE5-93750B20C3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41532" y="3184633"/>
                      <a:ext cx="1024759" cy="388883"/>
                    </a:xfrm>
                    <a:prstGeom prst="snip1Rect">
                      <a:avLst/>
                    </a:prstGeom>
                  </p:spPr>
                  <p:style>
                    <a:lnRef idx="2">
                      <a:schemeClr val="accent3"/>
                    </a:lnRef>
                    <a:fillRef idx="1">
                      <a:schemeClr val="lt1"/>
                    </a:fillRef>
                    <a:effectRef idx="0">
                      <a:schemeClr val="accent3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Docs</a:t>
                      </a:r>
                    </a:p>
                  </p:txBody>
                </p:sp>
              </p:grp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8E8F592B-75D9-404E-BCA0-307A937DF48C}"/>
                      </a:ext>
                    </a:extLst>
                  </p:cNvPr>
                  <p:cNvCxnSpPr>
                    <a:cxnSpLocks/>
                    <a:stCxn id="12" idx="3"/>
                    <a:endCxn id="15" idx="1"/>
                  </p:cNvCxnSpPr>
                  <p:nvPr/>
                </p:nvCxnSpPr>
                <p:spPr>
                  <a:xfrm flipV="1">
                    <a:off x="4117428" y="4217820"/>
                    <a:ext cx="1881838" cy="14068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accent3"/>
                    </a:solidFill>
                    <a:prstDash val="dash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3E6CF5-9DF7-FC4D-B2CE-7E15C314A73A}"/>
                </a:ext>
              </a:extLst>
            </p:cNvPr>
            <p:cNvSpPr txBox="1"/>
            <p:nvPr/>
          </p:nvSpPr>
          <p:spPr>
            <a:xfrm>
              <a:off x="7631906" y="1545132"/>
              <a:ext cx="177490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ClickStream</a:t>
              </a:r>
              <a:r>
                <a:rPr lang="en-US" dirty="0"/>
                <a:t> Data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6A971F5-BE5F-9841-A41E-3D29DCDA951F}"/>
              </a:ext>
            </a:extLst>
          </p:cNvPr>
          <p:cNvGrpSpPr/>
          <p:nvPr/>
        </p:nvGrpSpPr>
        <p:grpSpPr>
          <a:xfrm>
            <a:off x="5574720" y="3640595"/>
            <a:ext cx="6058430" cy="2659530"/>
            <a:chOff x="2372508" y="3670932"/>
            <a:chExt cx="5936566" cy="265953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3C5C740-0ED4-974B-A792-F220545C5E3B}"/>
                </a:ext>
              </a:extLst>
            </p:cNvPr>
            <p:cNvSpPr/>
            <p:nvPr/>
          </p:nvSpPr>
          <p:spPr>
            <a:xfrm>
              <a:off x="2372508" y="3670932"/>
              <a:ext cx="5936566" cy="265953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B618951-693F-C149-B795-44CFF4A6D350}"/>
                </a:ext>
              </a:extLst>
            </p:cNvPr>
            <p:cNvSpPr/>
            <p:nvPr/>
          </p:nvSpPr>
          <p:spPr>
            <a:xfrm>
              <a:off x="2876536" y="3893256"/>
              <a:ext cx="5126380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Andale Mono" panose="020B0509000000000004" pitchFamily="49" charset="0"/>
                </a:rPr>
                <a:t>{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"id":"142857",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</a:t>
              </a:r>
              <a:r>
                <a:rPr lang="en-US" sz="1600" dirty="0" err="1">
                  <a:latin typeface="Andale Mono" panose="020B0509000000000004" pitchFamily="49" charset="0"/>
                </a:rPr>
                <a:t>title":"Women's</a:t>
              </a:r>
              <a:r>
                <a:rPr lang="en-US" sz="1600" dirty="0">
                  <a:latin typeface="Andale Mono" panose="020B0509000000000004" pitchFamily="49" charset="0"/>
                </a:rPr>
                <a:t> Rebecca Pointed Two Piece Ballet Flats - A New Day™",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</a:t>
              </a:r>
              <a:r>
                <a:rPr lang="en-US" sz="1600" dirty="0" err="1">
                  <a:latin typeface="Andale Mono" panose="020B0509000000000004" pitchFamily="49" charset="0"/>
                </a:rPr>
                <a:t>category":"Women's</a:t>
              </a:r>
              <a:r>
                <a:rPr lang="en-US" sz="1600" dirty="0">
                  <a:latin typeface="Andale Mono" panose="020B0509000000000004" pitchFamily="49" charset="0"/>
                </a:rPr>
                <a:t> shoes",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</a:t>
              </a:r>
              <a:r>
                <a:rPr lang="en-US" sz="1600" dirty="0" err="1">
                  <a:latin typeface="Andale Mono" panose="020B0509000000000004" pitchFamily="49" charset="0"/>
                </a:rPr>
                <a:t>sub-category":"flats</a:t>
              </a:r>
              <a:r>
                <a:rPr lang="en-US" sz="1600" dirty="0">
                  <a:latin typeface="Andale Mono" panose="020B0509000000000004" pitchFamily="49" charset="0"/>
                </a:rPr>
                <a:t>",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</a:t>
              </a:r>
              <a:r>
                <a:rPr lang="en-US" sz="1600" dirty="0" err="1">
                  <a:latin typeface="Andale Mono" panose="020B0509000000000004" pitchFamily="49" charset="0"/>
                </a:rPr>
                <a:t>color":"brown</a:t>
              </a:r>
              <a:r>
                <a:rPr lang="en-US" sz="1600" dirty="0">
                  <a:latin typeface="Andale Mono" panose="020B0509000000000004" pitchFamily="49" charset="0"/>
                </a:rPr>
                <a:t>",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   "price":"$19.99"</a:t>
              </a:r>
            </a:p>
            <a:p>
              <a:r>
                <a:rPr lang="en-US" sz="1600" dirty="0">
                  <a:latin typeface="Andale Mono" panose="020B0509000000000004" pitchFamily="49" charset="0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1269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n-US" dirty="0"/>
              <a:t>Combine both catalog and query log to:</a:t>
            </a:r>
          </a:p>
          <a:p>
            <a:pPr marL="457200" lvl="1" indent="0">
              <a:buNone/>
            </a:pPr>
            <a:r>
              <a:rPr lang="en-US" dirty="0"/>
              <a:t>“ Queries with tagged entities ”</a:t>
            </a:r>
          </a:p>
          <a:p>
            <a:pPr>
              <a:lnSpc>
                <a:spcPct val="150000"/>
              </a:lnSpc>
            </a:pPr>
            <a:r>
              <a:rPr lang="en-US" dirty="0"/>
              <a:t>Motivational example:</a:t>
            </a:r>
          </a:p>
          <a:p>
            <a:pPr lvl="1"/>
            <a:r>
              <a:rPr lang="en-US" dirty="0"/>
              <a:t>A user queries for </a:t>
            </a:r>
            <a:r>
              <a:rPr lang="en-US" sz="2000" dirty="0">
                <a:latin typeface="Andale Mono" panose="020B0509000000000004" pitchFamily="49" charset="0"/>
              </a:rPr>
              <a:t>“</a:t>
            </a:r>
            <a:r>
              <a:rPr lang="en-US" sz="1800" dirty="0">
                <a:latin typeface="Andale Mono" panose="020B0509000000000004" pitchFamily="49" charset="0"/>
              </a:rPr>
              <a:t>under armor red shoes</a:t>
            </a:r>
            <a:r>
              <a:rPr lang="en-US" sz="2000" dirty="0">
                <a:latin typeface="Andale Mono" panose="020B0509000000000004" pitchFamily="49" charset="0"/>
              </a:rPr>
              <a:t>”</a:t>
            </a:r>
          </a:p>
          <a:p>
            <a:pPr>
              <a:lnSpc>
                <a:spcPct val="100000"/>
              </a:lnSpc>
            </a:pPr>
            <a:r>
              <a:rPr lang="en-US" dirty="0"/>
              <a:t>Intersect user search logs with the structured product catalog</a:t>
            </a:r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43F396-2982-264A-97A1-ED13AFCB4FE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5120769"/>
          <a:ext cx="8128000" cy="74168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49715597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4740457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7257800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420987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Andale Mono" panose="020B0509000000000004" pitchFamily="49" charset="0"/>
                        </a:rPr>
                        <a:t>under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ndale Mono" panose="020B0509000000000004" pitchFamily="49" charset="0"/>
                        </a:rPr>
                        <a:t>armor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ndale Mono" panose="020B0509000000000004" pitchFamily="49" charset="0"/>
                        </a:rPr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Andale Mono" panose="020B0509000000000004" pitchFamily="49" charset="0"/>
                        </a:rPr>
                        <a:t>shoes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0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Brand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228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8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Support (Augmentation Vector)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n-US" dirty="0"/>
              <a:t>Augment with naïve dictionary based tagging</a:t>
            </a:r>
            <a:endParaRPr lang="en-US" b="1" dirty="0"/>
          </a:p>
          <a:p>
            <a:pPr>
              <a:lnSpc>
                <a:spcPct val="100000"/>
              </a:lnSpc>
            </a:pPr>
            <a:r>
              <a:rPr lang="en-US" dirty="0"/>
              <a:t>Kinds of lookups encoded:</a:t>
            </a:r>
          </a:p>
          <a:p>
            <a:pPr lvl="1"/>
            <a:r>
              <a:rPr lang="en-US" dirty="0"/>
              <a:t>Exact matches</a:t>
            </a:r>
          </a:p>
          <a:p>
            <a:pPr lvl="1"/>
            <a:r>
              <a:rPr lang="en-US" dirty="0"/>
              <a:t>Phrase lookups with slop</a:t>
            </a:r>
          </a:p>
          <a:p>
            <a:pPr>
              <a:lnSpc>
                <a:spcPct val="100000"/>
              </a:lnSpc>
            </a:pPr>
            <a:r>
              <a:rPr lang="en-US" dirty="0"/>
              <a:t>Dictionaries built are looked up using a Lucene index</a:t>
            </a:r>
          </a:p>
          <a:p>
            <a:pPr>
              <a:lnSpc>
                <a:spcPct val="100000"/>
              </a:lnSpc>
            </a:pPr>
            <a:r>
              <a:rPr lang="en-US" dirty="0"/>
              <a:t>E.g., Consider a query with tokens “a b c d”, following is encoding info: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D28A4E6-77C0-2D46-970F-E2D82A581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891354"/>
              </p:ext>
            </p:extLst>
          </p:nvPr>
        </p:nvGraphicFramePr>
        <p:xfrm>
          <a:off x="2035125" y="4815493"/>
          <a:ext cx="8351521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6265">
                  <a:extLst>
                    <a:ext uri="{9D8B030D-6E8A-4147-A177-3AD203B41FA5}">
                      <a16:colId xmlns:a16="http://schemas.microsoft.com/office/drawing/2014/main" val="4028508884"/>
                    </a:ext>
                  </a:extLst>
                </a:gridCol>
                <a:gridCol w="1309638">
                  <a:extLst>
                    <a:ext uri="{9D8B030D-6E8A-4147-A177-3AD203B41FA5}">
                      <a16:colId xmlns:a16="http://schemas.microsoft.com/office/drawing/2014/main" val="2637573809"/>
                    </a:ext>
                  </a:extLst>
                </a:gridCol>
                <a:gridCol w="1307589">
                  <a:extLst>
                    <a:ext uri="{9D8B030D-6E8A-4147-A177-3AD203B41FA5}">
                      <a16:colId xmlns:a16="http://schemas.microsoft.com/office/drawing/2014/main" val="3705052922"/>
                    </a:ext>
                  </a:extLst>
                </a:gridCol>
                <a:gridCol w="1293375">
                  <a:extLst>
                    <a:ext uri="{9D8B030D-6E8A-4147-A177-3AD203B41FA5}">
                      <a16:colId xmlns:a16="http://schemas.microsoft.com/office/drawing/2014/main" val="2397516295"/>
                    </a:ext>
                  </a:extLst>
                </a:gridCol>
                <a:gridCol w="1324654">
                  <a:extLst>
                    <a:ext uri="{9D8B030D-6E8A-4147-A177-3AD203B41FA5}">
                      <a16:colId xmlns:a16="http://schemas.microsoft.com/office/drawing/2014/main" val="2238292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 token lookup results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score(a)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3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 lookup results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score(ab)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</a:t>
                      </a:r>
                      <a:r>
                        <a:rPr lang="en-US" sz="1600" dirty="0" err="1"/>
                        <a:t>bc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score(cd)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1122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token lookup results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</a:t>
                      </a:r>
                      <a:r>
                        <a:rPr lang="en-US" sz="1600" dirty="0" err="1"/>
                        <a:t>abc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score(</a:t>
                      </a:r>
                      <a:r>
                        <a:rPr lang="en-US" sz="1600" dirty="0" err="1"/>
                        <a:t>bcd</a:t>
                      </a:r>
                      <a:r>
                        <a:rPr lang="en-US" sz="16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06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6943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2910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Support (Augmentation Vector)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n-US" dirty="0"/>
              <a:t>Encode information on:</a:t>
            </a:r>
          </a:p>
          <a:p>
            <a:pPr lvl="1"/>
            <a:r>
              <a:rPr lang="en-US" dirty="0"/>
              <a:t>Presence  of phrases in brand/color dictionaries</a:t>
            </a:r>
          </a:p>
          <a:p>
            <a:pPr lvl="1"/>
            <a:r>
              <a:rPr lang="en-US" dirty="0"/>
              <a:t>Lexical relevance of phrases (for brand tagging)</a:t>
            </a:r>
          </a:p>
          <a:p>
            <a:r>
              <a:rPr lang="en-US" dirty="0"/>
              <a:t>Encoded phrase scores as a sequence</a:t>
            </a:r>
          </a:p>
          <a:p>
            <a:pPr lvl="1"/>
            <a:r>
              <a:rPr lang="en-US" dirty="0"/>
              <a:t>A digestible format for RNNs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8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692" y="953400"/>
            <a:ext cx="11468823" cy="5623246"/>
          </a:xfrm>
          <a:solidFill>
            <a:schemeClr val="tx1">
              <a:alpha val="47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8AEBFE-2D35-404A-B2D1-D33614563226}"/>
              </a:ext>
            </a:extLst>
          </p:cNvPr>
          <p:cNvGrpSpPr/>
          <p:nvPr/>
        </p:nvGrpSpPr>
        <p:grpSpPr>
          <a:xfrm>
            <a:off x="426484" y="1015045"/>
            <a:ext cx="11339032" cy="5650370"/>
            <a:chOff x="426484" y="766821"/>
            <a:chExt cx="11339032" cy="5650370"/>
          </a:xfrm>
        </p:grpSpPr>
        <p:sp>
          <p:nvSpPr>
            <p:cNvPr id="29" name="Multidocument 28">
              <a:extLst>
                <a:ext uri="{FF2B5EF4-FFF2-40B4-BE49-F238E27FC236}">
                  <a16:creationId xmlns:a16="http://schemas.microsoft.com/office/drawing/2014/main" id="{04C39325-5B54-C149-8E4C-CD9DB1889F78}"/>
                </a:ext>
              </a:extLst>
            </p:cNvPr>
            <p:cNvSpPr/>
            <p:nvPr/>
          </p:nvSpPr>
          <p:spPr>
            <a:xfrm>
              <a:off x="426484" y="4097039"/>
              <a:ext cx="1951219" cy="914400"/>
            </a:xfrm>
            <a:prstGeom prst="flowChartMulti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Calibri"/>
                </a:rPr>
                <a:t>Query</a:t>
              </a:r>
              <a:endParaRPr lang="en-US" sz="1600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B0FED95C-4510-F846-BDFA-A1187845E1DF}"/>
                </a:ext>
              </a:extLst>
            </p:cNvPr>
            <p:cNvSpPr/>
            <p:nvPr/>
          </p:nvSpPr>
          <p:spPr>
            <a:xfrm>
              <a:off x="5099703" y="3136568"/>
              <a:ext cx="1913744" cy="2848820"/>
            </a:xfrm>
            <a:prstGeom prst="roundRect">
              <a:avLst>
                <a:gd name="adj" fmla="val 5575"/>
              </a:avLst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Bidirectional LSTM</a:t>
              </a:r>
              <a:br>
                <a:rPr lang="en-US" sz="1600" dirty="0"/>
              </a:br>
              <a:r>
                <a:rPr lang="en-US" sz="1600" dirty="0"/>
                <a:t>3 layer, 100 units</a:t>
              </a:r>
            </a:p>
            <a:p>
              <a:pPr algn="ctr"/>
              <a:r>
                <a:rPr lang="en-US" sz="1600" dirty="0"/>
                <a:t>-</a:t>
              </a:r>
              <a:br>
                <a:rPr lang="en-US" sz="1600" dirty="0"/>
              </a:br>
              <a:r>
                <a:rPr lang="en-US" sz="1600" dirty="0"/>
                <a:t>Sequence modeling</a:t>
              </a:r>
              <a:br>
                <a:rPr lang="en-US" sz="1600" dirty="0"/>
              </a:br>
              <a:r>
                <a:rPr lang="en-US" sz="1600" dirty="0"/>
                <a:t>-</a:t>
              </a:r>
              <a:br>
                <a:rPr lang="en-US" sz="1600" dirty="0"/>
              </a:br>
              <a:r>
                <a:rPr lang="en-US" sz="1600" dirty="0"/>
                <a:t>NN classifier</a:t>
              </a:r>
              <a:br>
                <a:rPr lang="en-US" sz="1600" dirty="0"/>
              </a:br>
              <a:r>
                <a:rPr lang="en-US" sz="1600" dirty="0"/>
                <a:t>-</a:t>
              </a:r>
              <a:endParaRPr lang="en-US" sz="1600" dirty="0">
                <a:cs typeface="Calibri"/>
              </a:endParaRPr>
            </a:p>
          </p:txBody>
        </p:sp>
        <p:sp>
          <p:nvSpPr>
            <p:cNvPr id="31" name="Multidocument 30">
              <a:extLst>
                <a:ext uri="{FF2B5EF4-FFF2-40B4-BE49-F238E27FC236}">
                  <a16:creationId xmlns:a16="http://schemas.microsoft.com/office/drawing/2014/main" id="{D25B6581-4A04-9A48-9381-B3C72EBDAC28}"/>
                </a:ext>
              </a:extLst>
            </p:cNvPr>
            <p:cNvSpPr/>
            <p:nvPr/>
          </p:nvSpPr>
          <p:spPr>
            <a:xfrm>
              <a:off x="9986585" y="766821"/>
              <a:ext cx="1651416" cy="914400"/>
            </a:xfrm>
            <a:prstGeom prst="flowChartMulti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Calibri"/>
                </a:rPr>
                <a:t>Click Data</a:t>
              </a:r>
              <a:endParaRPr lang="en-US" sz="160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D9C6F1-FD18-1C4B-8054-07B9F30A6855}"/>
                </a:ext>
              </a:extLst>
            </p:cNvPr>
            <p:cNvSpPr/>
            <p:nvPr/>
          </p:nvSpPr>
          <p:spPr>
            <a:xfrm>
              <a:off x="2770957" y="2704765"/>
              <a:ext cx="1738859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000000"/>
                  </a:solidFill>
                  <a:cs typeface="Calibri"/>
                </a:rPr>
                <a:t>Word2Vec</a:t>
              </a:r>
              <a:endParaRPr lang="en-US" sz="1600">
                <a:solidFill>
                  <a:srgbClr val="000000"/>
                </a:solidFill>
              </a:endParaRPr>
            </a:p>
          </p:txBody>
        </p:sp>
        <p:sp>
          <p:nvSpPr>
            <p:cNvPr id="33" name="Rectangle: Rounded Corners 10">
              <a:extLst>
                <a:ext uri="{FF2B5EF4-FFF2-40B4-BE49-F238E27FC236}">
                  <a16:creationId xmlns:a16="http://schemas.microsoft.com/office/drawing/2014/main" id="{2BFCB8EC-942C-6E4F-BD0B-F527B3D772CD}"/>
                </a:ext>
              </a:extLst>
            </p:cNvPr>
            <p:cNvSpPr/>
            <p:nvPr/>
          </p:nvSpPr>
          <p:spPr>
            <a:xfrm>
              <a:off x="7542043" y="4191799"/>
              <a:ext cx="1701383" cy="738360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Calibri"/>
                </a:rPr>
                <a:t>Predicted tag</a:t>
              </a:r>
              <a:br>
                <a:rPr lang="en-US" sz="1600" dirty="0">
                  <a:cs typeface="Calibri"/>
                </a:rPr>
              </a:br>
              <a:r>
                <a:rPr lang="en-US" sz="1600" dirty="0">
                  <a:cs typeface="Calibri"/>
                </a:rPr>
                <a:t>Probabilities</a:t>
              </a:r>
              <a:endParaRPr lang="en-US" sz="160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4DBD6CB-46C0-3D4D-AA23-D583375B45AE}"/>
                </a:ext>
              </a:extLst>
            </p:cNvPr>
            <p:cNvSpPr/>
            <p:nvPr/>
          </p:nvSpPr>
          <p:spPr>
            <a:xfrm>
              <a:off x="2751062" y="5502791"/>
              <a:ext cx="1738859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rgbClr val="000000"/>
                  </a:solidFill>
                  <a:cs typeface="Calibri"/>
                </a:rPr>
                <a:t>Augment Vector</a:t>
              </a:r>
            </a:p>
            <a:p>
              <a:pPr algn="ctr"/>
              <a:r>
                <a:rPr lang="en-US" sz="1600" dirty="0">
                  <a:solidFill>
                    <a:srgbClr val="000000"/>
                  </a:solidFill>
                  <a:cs typeface="Calibri"/>
                </a:rPr>
                <a:t>(Dictionary Lookup)</a:t>
              </a:r>
            </a:p>
          </p:txBody>
        </p:sp>
        <p:sp>
          <p:nvSpPr>
            <p:cNvPr id="35" name="Predefined Process 34">
              <a:extLst>
                <a:ext uri="{FF2B5EF4-FFF2-40B4-BE49-F238E27FC236}">
                  <a16:creationId xmlns:a16="http://schemas.microsoft.com/office/drawing/2014/main" id="{90B27BE0-D59D-CE4F-B747-C83392C0E991}"/>
                </a:ext>
              </a:extLst>
            </p:cNvPr>
            <p:cNvSpPr/>
            <p:nvPr/>
          </p:nvSpPr>
          <p:spPr>
            <a:xfrm>
              <a:off x="9629398" y="2004495"/>
              <a:ext cx="2136118" cy="721587"/>
            </a:xfrm>
            <a:prstGeom prst="flowChartPredefined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Calibri"/>
                </a:rPr>
                <a:t>Training data</a:t>
              </a:r>
              <a:br>
                <a:rPr lang="en-US" sz="1600" dirty="0">
                  <a:cs typeface="Calibri"/>
                </a:rPr>
              </a:br>
              <a:r>
                <a:rPr lang="en-US" sz="1600" dirty="0">
                  <a:cs typeface="Calibri"/>
                </a:rPr>
                <a:t>Extraction</a:t>
              </a:r>
              <a:endParaRPr lang="en-US" sz="1600" dirty="0"/>
            </a:p>
          </p:txBody>
        </p:sp>
        <p:sp>
          <p:nvSpPr>
            <p:cNvPr id="36" name="Decision 35">
              <a:extLst>
                <a:ext uri="{FF2B5EF4-FFF2-40B4-BE49-F238E27FC236}">
                  <a16:creationId xmlns:a16="http://schemas.microsoft.com/office/drawing/2014/main" id="{BD0AC4EA-C294-EE44-A084-A60983A3328F}"/>
                </a:ext>
              </a:extLst>
            </p:cNvPr>
            <p:cNvSpPr/>
            <p:nvPr/>
          </p:nvSpPr>
          <p:spPr>
            <a:xfrm>
              <a:off x="9615005" y="4191798"/>
              <a:ext cx="2135394" cy="738360"/>
            </a:xfrm>
            <a:prstGeom prst="flowChartDecision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cs typeface="Calibri"/>
                </a:rPr>
                <a:t>Compute</a:t>
              </a:r>
              <a:br>
                <a:rPr lang="en-US" sz="1400" dirty="0">
                  <a:cs typeface="Calibri"/>
                </a:rPr>
              </a:br>
              <a:r>
                <a:rPr lang="en-US" sz="1400" dirty="0">
                  <a:cs typeface="Calibri"/>
                </a:rPr>
                <a:t>Error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3235E90-0729-8A41-809F-FEE375D5DB25}"/>
                </a:ext>
              </a:extLst>
            </p:cNvPr>
            <p:cNvCxnSpPr>
              <a:cxnSpLocks/>
              <a:stCxn id="29" idx="3"/>
              <a:endCxn id="43" idx="1"/>
            </p:cNvCxnSpPr>
            <p:nvPr/>
          </p:nvCxnSpPr>
          <p:spPr>
            <a:xfrm>
              <a:off x="2377703" y="4554239"/>
              <a:ext cx="270756" cy="6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EA16BCD-B757-F048-8C71-EF205635E591}"/>
                </a:ext>
              </a:extLst>
            </p:cNvPr>
            <p:cNvCxnSpPr>
              <a:cxnSpLocks/>
              <a:stCxn id="32" idx="2"/>
              <a:endCxn id="43" idx="0"/>
            </p:cNvCxnSpPr>
            <p:nvPr/>
          </p:nvCxnSpPr>
          <p:spPr>
            <a:xfrm>
              <a:off x="3640387" y="3619165"/>
              <a:ext cx="0" cy="57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A128A7-FA16-0544-926E-F1E5ACD7340E}"/>
                </a:ext>
              </a:extLst>
            </p:cNvPr>
            <p:cNvCxnSpPr>
              <a:cxnSpLocks/>
              <a:stCxn id="34" idx="0"/>
              <a:endCxn id="43" idx="2"/>
            </p:cNvCxnSpPr>
            <p:nvPr/>
          </p:nvCxnSpPr>
          <p:spPr>
            <a:xfrm flipV="1">
              <a:off x="3620492" y="4930158"/>
              <a:ext cx="19895" cy="57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54DD182-8191-844B-A1FF-8889FDE1901D}"/>
                </a:ext>
              </a:extLst>
            </p:cNvPr>
            <p:cNvCxnSpPr>
              <a:stCxn id="30" idx="3"/>
            </p:cNvCxnSpPr>
            <p:nvPr/>
          </p:nvCxnSpPr>
          <p:spPr>
            <a:xfrm>
              <a:off x="7013447" y="4560978"/>
              <a:ext cx="528596" cy="5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3689777-0703-A645-BB49-DBCD0E3B9471}"/>
                </a:ext>
              </a:extLst>
            </p:cNvPr>
            <p:cNvCxnSpPr>
              <a:cxnSpLocks/>
              <a:stCxn id="33" idx="3"/>
              <a:endCxn id="36" idx="1"/>
            </p:cNvCxnSpPr>
            <p:nvPr/>
          </p:nvCxnSpPr>
          <p:spPr>
            <a:xfrm flipV="1">
              <a:off x="9243426" y="4560978"/>
              <a:ext cx="37157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46B5AA0B-E96C-4243-983E-656A24C369E3}"/>
                </a:ext>
              </a:extLst>
            </p:cNvPr>
            <p:cNvCxnSpPr>
              <a:cxnSpLocks/>
              <a:stCxn id="31" idx="2"/>
              <a:endCxn id="35" idx="0"/>
            </p:cNvCxnSpPr>
            <p:nvPr/>
          </p:nvCxnSpPr>
          <p:spPr>
            <a:xfrm flipH="1">
              <a:off x="10697457" y="1646592"/>
              <a:ext cx="1" cy="357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Predefined Process 42">
              <a:extLst>
                <a:ext uri="{FF2B5EF4-FFF2-40B4-BE49-F238E27FC236}">
                  <a16:creationId xmlns:a16="http://schemas.microsoft.com/office/drawing/2014/main" id="{CB00F3AF-8032-3944-940C-E899316AAC61}"/>
                </a:ext>
              </a:extLst>
            </p:cNvPr>
            <p:cNvSpPr/>
            <p:nvPr/>
          </p:nvSpPr>
          <p:spPr>
            <a:xfrm>
              <a:off x="2648459" y="4191798"/>
              <a:ext cx="1983856" cy="738360"/>
            </a:xfrm>
            <a:prstGeom prst="flowChartPredefinedProcess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/>
                <a:t>Vectorize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C703E29-CFC4-CF4B-AE61-ACB51593A283}"/>
                </a:ext>
              </a:extLst>
            </p:cNvPr>
            <p:cNvCxnSpPr>
              <a:cxnSpLocks/>
              <a:stCxn id="43" idx="3"/>
              <a:endCxn id="30" idx="1"/>
            </p:cNvCxnSpPr>
            <p:nvPr/>
          </p:nvCxnSpPr>
          <p:spPr>
            <a:xfrm>
              <a:off x="4632315" y="4560978"/>
              <a:ext cx="4673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angle: Rounded Corners 10">
              <a:extLst>
                <a:ext uri="{FF2B5EF4-FFF2-40B4-BE49-F238E27FC236}">
                  <a16:creationId xmlns:a16="http://schemas.microsoft.com/office/drawing/2014/main" id="{0CF6036D-8F99-024C-AE49-EB643D831CEF}"/>
                </a:ext>
              </a:extLst>
            </p:cNvPr>
            <p:cNvSpPr/>
            <p:nvPr/>
          </p:nvSpPr>
          <p:spPr>
            <a:xfrm>
              <a:off x="9846765" y="3089760"/>
              <a:ext cx="1701383" cy="738360"/>
            </a:xfrm>
            <a:prstGeom prst="flowChartAlternateProcess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cs typeface="Calibri"/>
                </a:rPr>
                <a:t>Tag</a:t>
              </a:r>
              <a:br>
                <a:rPr lang="en-US" sz="1600" dirty="0">
                  <a:cs typeface="Calibri"/>
                </a:rPr>
              </a:br>
              <a:r>
                <a:rPr lang="en-US" sz="1600" dirty="0">
                  <a:cs typeface="Calibri"/>
                </a:rPr>
                <a:t>Probabilities</a:t>
              </a:r>
              <a:endParaRPr lang="en-US" sz="160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DC8879-8027-8348-84B3-7ABACB26F0BB}"/>
                </a:ext>
              </a:extLst>
            </p:cNvPr>
            <p:cNvCxnSpPr>
              <a:stCxn id="35" idx="2"/>
              <a:endCxn id="45" idx="0"/>
            </p:cNvCxnSpPr>
            <p:nvPr/>
          </p:nvCxnSpPr>
          <p:spPr>
            <a:xfrm>
              <a:off x="10697457" y="2726082"/>
              <a:ext cx="0" cy="363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3C2190E-D3D2-A04D-93C5-E737A628B25A}"/>
                </a:ext>
              </a:extLst>
            </p:cNvPr>
            <p:cNvCxnSpPr>
              <a:stCxn id="45" idx="2"/>
            </p:cNvCxnSpPr>
            <p:nvPr/>
          </p:nvCxnSpPr>
          <p:spPr>
            <a:xfrm>
              <a:off x="10697457" y="3828120"/>
              <a:ext cx="3625" cy="3636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EFCA3A3-FDD6-7C4E-8100-FF2CE30C6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43427" y="4714877"/>
              <a:ext cx="371578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4C7865B-C31F-CF47-B009-D877AE63A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3210" y="4714877"/>
              <a:ext cx="528595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Alternate Process 49">
              <a:extLst>
                <a:ext uri="{FF2B5EF4-FFF2-40B4-BE49-F238E27FC236}">
                  <a16:creationId xmlns:a16="http://schemas.microsoft.com/office/drawing/2014/main" id="{5DDC8B08-C54E-F544-A81B-D7112D29E978}"/>
                </a:ext>
              </a:extLst>
            </p:cNvPr>
            <p:cNvSpPr/>
            <p:nvPr/>
          </p:nvSpPr>
          <p:spPr>
            <a:xfrm>
              <a:off x="8398447" y="5831008"/>
              <a:ext cx="1522021" cy="308759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Back prop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9D0F964-2B76-9F42-84EB-CFCBA5120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59027" y="4808146"/>
              <a:ext cx="170371" cy="1022861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7A13890-AC22-E646-B76A-996D133560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77746" y="4815029"/>
              <a:ext cx="1427794" cy="1015978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814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62" y="152400"/>
            <a:ext cx="11232238" cy="6553200"/>
          </a:xfrm>
          <a:solidFill>
            <a:schemeClr val="tx1">
              <a:alpha val="47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317AEC1-4005-9948-ACE5-E603D7DB616A}"/>
              </a:ext>
            </a:extLst>
          </p:cNvPr>
          <p:cNvGrpSpPr/>
          <p:nvPr/>
        </p:nvGrpSpPr>
        <p:grpSpPr>
          <a:xfrm>
            <a:off x="121563" y="458565"/>
            <a:ext cx="10105650" cy="6148420"/>
            <a:chOff x="121563" y="458565"/>
            <a:chExt cx="10105650" cy="614842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FA3C9B-3921-D24B-96D7-0816677B7398}"/>
                </a:ext>
              </a:extLst>
            </p:cNvPr>
            <p:cNvSpPr/>
            <p:nvPr/>
          </p:nvSpPr>
          <p:spPr>
            <a:xfrm>
              <a:off x="1386841" y="458565"/>
              <a:ext cx="1736188" cy="388882"/>
            </a:xfrm>
            <a:prstGeom prst="roundRect">
              <a:avLst/>
            </a:prstGeom>
            <a:solidFill>
              <a:srgbClr val="FE7776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Query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482D547-EBD0-5C4B-AB0D-96750D9EFC65}"/>
                </a:ext>
              </a:extLst>
            </p:cNvPr>
            <p:cNvSpPr/>
            <p:nvPr/>
          </p:nvSpPr>
          <p:spPr>
            <a:xfrm>
              <a:off x="1386841" y="1444136"/>
              <a:ext cx="1736188" cy="1031769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Word Embeddings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EF26067-7C9D-8046-BDBC-C2696F06A458}"/>
                </a:ext>
              </a:extLst>
            </p:cNvPr>
            <p:cNvSpPr/>
            <p:nvPr/>
          </p:nvSpPr>
          <p:spPr>
            <a:xfrm>
              <a:off x="1386841" y="2792288"/>
              <a:ext cx="1736188" cy="1031769"/>
            </a:xfrm>
            <a:prstGeom prst="roundRect">
              <a:avLst/>
            </a:prstGeom>
            <a:solidFill>
              <a:schemeClr val="bg1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Augmentation Vector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6C9C52C-F666-D445-8EAB-EE68EFCFD4B2}"/>
                </a:ext>
              </a:extLst>
            </p:cNvPr>
            <p:cNvCxnSpPr>
              <a:cxnSpLocks/>
            </p:cNvCxnSpPr>
            <p:nvPr/>
          </p:nvCxnSpPr>
          <p:spPr>
            <a:xfrm>
              <a:off x="2254935" y="916547"/>
              <a:ext cx="9964" cy="460838"/>
            </a:xfrm>
            <a:prstGeom prst="straightConnector1">
              <a:avLst/>
            </a:prstGeom>
            <a:ln>
              <a:solidFill>
                <a:srgbClr val="FF6D1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9984CA9-108B-E140-9F57-D6762DC28860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2154736" y="2533894"/>
              <a:ext cx="200397" cy="200397"/>
              <a:chOff x="4132452" y="4262511"/>
              <a:chExt cx="288249" cy="288249"/>
            </a:xfrm>
          </p:grpSpPr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CD028DA-E14B-0C40-BD4C-71C57FB96B11}"/>
                  </a:ext>
                </a:extLst>
              </p:cNvPr>
              <p:cNvCxnSpPr/>
              <p:nvPr/>
            </p:nvCxnSpPr>
            <p:spPr>
              <a:xfrm>
                <a:off x="4276578" y="4262511"/>
                <a:ext cx="0" cy="288249"/>
              </a:xfrm>
              <a:prstGeom prst="line">
                <a:avLst/>
              </a:prstGeom>
              <a:ln>
                <a:solidFill>
                  <a:srgbClr val="AF5A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BB3C8AA-5DC9-1C44-8FAC-3E9656A831B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76577" y="4262511"/>
                <a:ext cx="0" cy="288249"/>
              </a:xfrm>
              <a:prstGeom prst="line">
                <a:avLst/>
              </a:prstGeom>
              <a:ln>
                <a:solidFill>
                  <a:srgbClr val="FF6D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861229F-5591-D64B-AB9D-99BEC041CD1B}"/>
                </a:ext>
              </a:extLst>
            </p:cNvPr>
            <p:cNvSpPr/>
            <p:nvPr/>
          </p:nvSpPr>
          <p:spPr>
            <a:xfrm>
              <a:off x="4226170" y="458565"/>
              <a:ext cx="6001043" cy="38888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word1   |   word2   |  word3   |   word4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6D56620-1F69-C940-8359-202A746C186C}"/>
                </a:ext>
              </a:extLst>
            </p:cNvPr>
            <p:cNvSpPr/>
            <p:nvPr/>
          </p:nvSpPr>
          <p:spPr>
            <a:xfrm>
              <a:off x="4226171" y="1444135"/>
              <a:ext cx="6001042" cy="1031769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  <a:b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</a:br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AD469EA-5076-B94F-BF0B-C32837DC7A7D}"/>
                </a:ext>
              </a:extLst>
            </p:cNvPr>
            <p:cNvSpPr/>
            <p:nvPr/>
          </p:nvSpPr>
          <p:spPr>
            <a:xfrm>
              <a:off x="4226171" y="2792288"/>
              <a:ext cx="6001042" cy="1031769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  w1    |    w2     |    w3     |      w4</a:t>
              </a:r>
              <a:b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</a:br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 w1w2   |   w2w3    |   w3w4    |       0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  <a:latin typeface="Andale Mono" panose="020B0509000000000004" pitchFamily="49" charset="0"/>
                </a:rPr>
                <a:t>w1w2w3  |  w2w3w4   |    0      |       0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B974443-4D3D-AC43-A813-2D35905DF8B2}"/>
                </a:ext>
              </a:extLst>
            </p:cNvPr>
            <p:cNvGrpSpPr/>
            <p:nvPr/>
          </p:nvGrpSpPr>
          <p:grpSpPr>
            <a:xfrm>
              <a:off x="4836943" y="933412"/>
              <a:ext cx="4738468" cy="442798"/>
              <a:chOff x="4682197" y="1482058"/>
              <a:chExt cx="4738468" cy="442798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FB4AE3D-5FB3-E74D-9D39-27D0DF2DAD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2197" y="1496291"/>
                <a:ext cx="1" cy="42856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BCA99DFF-5D19-9348-97C6-96BC662B08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3907" y="1496291"/>
                <a:ext cx="0" cy="426151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92828451-66F7-0D4A-BD8F-2E2A16EE9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7286" y="1496291"/>
                <a:ext cx="1" cy="41052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B0C9A98F-FA63-EC4F-AB92-AC89E7B67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0665" y="1482058"/>
                <a:ext cx="0" cy="424758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068124C-B73D-C34B-9F2C-D86D41234733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4736744" y="2533893"/>
              <a:ext cx="200397" cy="200397"/>
              <a:chOff x="4132452" y="4262511"/>
              <a:chExt cx="288249" cy="288249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493BB5ED-4249-2F41-BA81-29C3AFCA7BA4}"/>
                  </a:ext>
                </a:extLst>
              </p:cNvPr>
              <p:cNvCxnSpPr/>
              <p:nvPr/>
            </p:nvCxnSpPr>
            <p:spPr>
              <a:xfrm>
                <a:off x="4276578" y="4262511"/>
                <a:ext cx="0" cy="288249"/>
              </a:xfrm>
              <a:prstGeom prst="line">
                <a:avLst/>
              </a:prstGeom>
              <a:ln>
                <a:solidFill>
                  <a:srgbClr val="AF5A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971170F-758B-254B-9628-0F6B3A27B35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76577" y="4262511"/>
                <a:ext cx="0" cy="288249"/>
              </a:xfrm>
              <a:prstGeom prst="line">
                <a:avLst/>
              </a:prstGeom>
              <a:ln>
                <a:solidFill>
                  <a:srgbClr val="FF6D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1FB5AAC-482A-5344-9175-35088E562DF5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6398490" y="2526861"/>
              <a:ext cx="200397" cy="200397"/>
              <a:chOff x="4132452" y="4262511"/>
              <a:chExt cx="288249" cy="288249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FCD380F-1077-D345-A61A-F0100EAA0FE4}"/>
                  </a:ext>
                </a:extLst>
              </p:cNvPr>
              <p:cNvCxnSpPr/>
              <p:nvPr/>
            </p:nvCxnSpPr>
            <p:spPr>
              <a:xfrm>
                <a:off x="4276578" y="4262511"/>
                <a:ext cx="0" cy="288249"/>
              </a:xfrm>
              <a:prstGeom prst="line">
                <a:avLst/>
              </a:prstGeom>
              <a:ln>
                <a:solidFill>
                  <a:srgbClr val="AF5A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4EA6991-7E2E-B44C-99CB-230DC193B82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76577" y="4262511"/>
                <a:ext cx="0" cy="288249"/>
              </a:xfrm>
              <a:prstGeom prst="line">
                <a:avLst/>
              </a:prstGeom>
              <a:ln>
                <a:solidFill>
                  <a:srgbClr val="FF6D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9207D2-58F4-E445-8392-3B577B5F2225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7931869" y="2539765"/>
              <a:ext cx="200397" cy="200397"/>
              <a:chOff x="4132452" y="4262511"/>
              <a:chExt cx="288249" cy="288249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0C4E03C-FED3-D742-AF22-8BB5F28DDEDB}"/>
                  </a:ext>
                </a:extLst>
              </p:cNvPr>
              <p:cNvCxnSpPr/>
              <p:nvPr/>
            </p:nvCxnSpPr>
            <p:spPr>
              <a:xfrm>
                <a:off x="4276578" y="4262511"/>
                <a:ext cx="0" cy="288249"/>
              </a:xfrm>
              <a:prstGeom prst="line">
                <a:avLst/>
              </a:prstGeom>
              <a:ln>
                <a:solidFill>
                  <a:srgbClr val="AF5A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37D3B6A-B0FB-704C-8CE9-CD99539731C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76577" y="4262511"/>
                <a:ext cx="0" cy="288249"/>
              </a:xfrm>
              <a:prstGeom prst="line">
                <a:avLst/>
              </a:prstGeom>
              <a:ln>
                <a:solidFill>
                  <a:srgbClr val="FF6D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796C83-5D4E-2646-87AC-F6B543A919C5}"/>
                </a:ext>
              </a:extLst>
            </p:cNvPr>
            <p:cNvGrpSpPr>
              <a:grpSpLocks noChangeAspect="1"/>
            </p:cNvGrpSpPr>
            <p:nvPr/>
          </p:nvGrpSpPr>
          <p:grpSpPr>
            <a:xfrm flipV="1">
              <a:off x="9464660" y="2533892"/>
              <a:ext cx="200397" cy="200397"/>
              <a:chOff x="4132452" y="4262511"/>
              <a:chExt cx="288249" cy="28824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7B39899-6582-7141-89C0-1A55B340BB37}"/>
                  </a:ext>
                </a:extLst>
              </p:cNvPr>
              <p:cNvCxnSpPr/>
              <p:nvPr/>
            </p:nvCxnSpPr>
            <p:spPr>
              <a:xfrm>
                <a:off x="4276578" y="4262511"/>
                <a:ext cx="0" cy="288249"/>
              </a:xfrm>
              <a:prstGeom prst="line">
                <a:avLst/>
              </a:prstGeom>
              <a:ln>
                <a:solidFill>
                  <a:srgbClr val="AF5A2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4D9FB6C-5D33-A54C-A22B-DE32C4A220E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276577" y="4262511"/>
                <a:ext cx="0" cy="288249"/>
              </a:xfrm>
              <a:prstGeom prst="line">
                <a:avLst/>
              </a:prstGeom>
              <a:ln>
                <a:solidFill>
                  <a:srgbClr val="FF6D1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8BD769A-16B3-774B-94D0-E71DDC9CDF7A}"/>
                </a:ext>
              </a:extLst>
            </p:cNvPr>
            <p:cNvGrpSpPr/>
            <p:nvPr/>
          </p:nvGrpSpPr>
          <p:grpSpPr>
            <a:xfrm>
              <a:off x="4726192" y="3857401"/>
              <a:ext cx="4738468" cy="249703"/>
              <a:chOff x="4682197" y="1482058"/>
              <a:chExt cx="4738468" cy="442798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DA80226-12E7-5C49-B515-5CA4CADB83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2197" y="1496291"/>
                <a:ext cx="1" cy="42856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02A3509B-87B8-1E4B-991D-B6CFAAA44D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3907" y="1496291"/>
                <a:ext cx="0" cy="426151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DD73BCA-CC6E-124A-877A-735425599D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7286" y="1496291"/>
                <a:ext cx="1" cy="41052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F05C2E5F-89C5-4A42-89DB-CE7E23040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0665" y="1482058"/>
                <a:ext cx="0" cy="424758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ED3C5139-2DA7-1E49-B2F2-511495B8FE1D}"/>
                </a:ext>
              </a:extLst>
            </p:cNvPr>
            <p:cNvSpPr/>
            <p:nvPr/>
          </p:nvSpPr>
          <p:spPr>
            <a:xfrm>
              <a:off x="6235505" y="4243875"/>
              <a:ext cx="1736188" cy="388882"/>
            </a:xfrm>
            <a:prstGeom prst="roundRect">
              <a:avLst/>
            </a:prstGeom>
            <a:solidFill>
              <a:srgbClr val="FE7776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BiLSTM</a:t>
              </a:r>
              <a:endParaRPr lang="en-US" dirty="0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928C4E3-A3B6-0545-B38E-0B7D8AFA6E9C}"/>
                </a:ext>
              </a:extLst>
            </p:cNvPr>
            <p:cNvSpPr/>
            <p:nvPr/>
          </p:nvSpPr>
          <p:spPr>
            <a:xfrm>
              <a:off x="5617698" y="4913579"/>
              <a:ext cx="2971800" cy="304703"/>
            </a:xfrm>
            <a:prstGeom prst="roundRect">
              <a:avLst/>
            </a:prstGeom>
            <a:solidFill>
              <a:srgbClr val="FE7776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Fully Connected layer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EBB60EF-DFF4-1048-A36E-60CE37DA1857}"/>
                </a:ext>
              </a:extLst>
            </p:cNvPr>
            <p:cNvCxnSpPr>
              <a:cxnSpLocks/>
            </p:cNvCxnSpPr>
            <p:nvPr/>
          </p:nvCxnSpPr>
          <p:spPr>
            <a:xfrm>
              <a:off x="7103598" y="4660693"/>
              <a:ext cx="0" cy="239530"/>
            </a:xfrm>
            <a:prstGeom prst="straightConnector1">
              <a:avLst/>
            </a:prstGeom>
            <a:ln>
              <a:solidFill>
                <a:srgbClr val="FF6D1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1AB4844-6CD8-A248-B138-DB2A19C15204}"/>
                </a:ext>
              </a:extLst>
            </p:cNvPr>
            <p:cNvGrpSpPr/>
            <p:nvPr/>
          </p:nvGrpSpPr>
          <p:grpSpPr>
            <a:xfrm>
              <a:off x="4707434" y="5264893"/>
              <a:ext cx="4738468" cy="249703"/>
              <a:chOff x="4682197" y="1482058"/>
              <a:chExt cx="4738468" cy="442798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AF40AC8-BECE-D545-BAAF-F4ED4A0287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2197" y="1496291"/>
                <a:ext cx="1" cy="42856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1E41C399-2C41-C149-A0D1-C69D0ADB1E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3267" y="1496290"/>
                <a:ext cx="0" cy="426150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7BA3910-7D0E-7F4F-A9F2-5C0788FB28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87286" y="1496291"/>
                <a:ext cx="1" cy="410525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C39CCF7-6677-3142-8711-C28AE9C4FC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0665" y="1482058"/>
                <a:ext cx="0" cy="424758"/>
              </a:xfrm>
              <a:prstGeom prst="straightConnector1">
                <a:avLst/>
              </a:prstGeom>
              <a:ln>
                <a:solidFill>
                  <a:srgbClr val="FF6D1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5C3B945-274D-754D-87F5-25674266AEC3}"/>
                </a:ext>
              </a:extLst>
            </p:cNvPr>
            <p:cNvSpPr/>
            <p:nvPr/>
          </p:nvSpPr>
          <p:spPr>
            <a:xfrm>
              <a:off x="4226171" y="5575216"/>
              <a:ext cx="6001042" cy="1031769"/>
            </a:xfrm>
            <a:prstGeom prst="roundRect">
              <a:avLst/>
            </a:prstGeom>
            <a:solidFill>
              <a:schemeClr val="bg1"/>
            </a:solidFill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  <a:br>
                <a:rPr lang="en-US">
                  <a:solidFill>
                    <a:schemeClr val="tx1"/>
                  </a:solidFill>
                  <a:latin typeface="Andale Mono" panose="020B0509000000000004" pitchFamily="49" charset="0"/>
                </a:rPr>
              </a:br>
              <a:r>
                <a:rPr lang="en-US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  <a:endParaRPr lang="en-US" dirty="0">
                <a:solidFill>
                  <a:schemeClr val="tx1"/>
                </a:solidFill>
                <a:latin typeface="Andale Mono" panose="020B0509000000000004" pitchFamily="49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Andale Mono" panose="020B0509000000000004" pitchFamily="49" charset="0"/>
                </a:rPr>
                <a:t>.....   |   .....   |   .....   |   .....</a:t>
              </a:r>
              <a:endParaRPr lang="en-US" dirty="0">
                <a:solidFill>
                  <a:schemeClr val="tx1"/>
                </a:solidFill>
                <a:latin typeface="Andale Mono" panose="020B0509000000000004" pitchFamily="49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766C067-11B3-B749-BADC-7CCE9A7726E7}"/>
                </a:ext>
              </a:extLst>
            </p:cNvPr>
            <p:cNvSpPr/>
            <p:nvPr/>
          </p:nvSpPr>
          <p:spPr>
            <a:xfrm>
              <a:off x="1381145" y="5566681"/>
              <a:ext cx="1784101" cy="1031769"/>
            </a:xfrm>
            <a:prstGeom prst="roundRect">
              <a:avLst/>
            </a:prstGeom>
            <a:solidFill>
              <a:schemeClr val="bg1"/>
            </a:solidFill>
            <a:ln>
              <a:prstDash val="dash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600" dirty="0">
                  <a:solidFill>
                    <a:schemeClr val="tx1"/>
                  </a:solidFill>
                </a:rPr>
                <a:t>Brand prob.   </a:t>
              </a:r>
              <a:br>
                <a:rPr lang="en-US" sz="1600" dirty="0">
                  <a:solidFill>
                    <a:schemeClr val="tx1"/>
                  </a:solidFill>
                </a:rPr>
              </a:br>
              <a:r>
                <a:rPr lang="en-US" sz="1600" dirty="0">
                  <a:solidFill>
                    <a:schemeClr val="tx1"/>
                  </a:solidFill>
                </a:rPr>
                <a:t>Color prob.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Other prob. 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8D82FBB-D0E0-D947-9E10-7DEE597CBEE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26666" y="5720740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AB4732-B98E-FB48-B52E-F9634C0EAD3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48324" y="5970262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F677D74-EBB7-5D43-99E6-0AD4EF20A1E5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926666" y="6219783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D60810E-5D6E-9F44-97C7-E963AB6BB73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19864" y="532168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EE8454F-467C-3A42-8A97-D67F45B95FB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19863" y="1839180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7200632-6C86-D745-9C43-86A9951EA9C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719863" y="3187334"/>
              <a:ext cx="1" cy="241677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F4F2F67-8376-2847-8765-B00271F8BE3A}"/>
                </a:ext>
              </a:extLst>
            </p:cNvPr>
            <p:cNvSpPr txBox="1"/>
            <p:nvPr/>
          </p:nvSpPr>
          <p:spPr>
            <a:xfrm>
              <a:off x="2416820" y="2440520"/>
              <a:ext cx="1180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6D14"/>
                  </a:solidFill>
                </a:rPr>
                <a:t>(</a:t>
              </a:r>
              <a:r>
                <a:rPr lang="en-US" dirty="0" err="1">
                  <a:solidFill>
                    <a:srgbClr val="FF6D14"/>
                  </a:solidFill>
                </a:rPr>
                <a:t>concat</a:t>
              </a:r>
              <a:r>
                <a:rPr lang="en-US" dirty="0">
                  <a:solidFill>
                    <a:srgbClr val="FF6D14"/>
                  </a:solidFill>
                </a:rPr>
                <a:t>)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8B633E7-47DD-8447-BD5F-99CF8E1BF022}"/>
                </a:ext>
              </a:extLst>
            </p:cNvPr>
            <p:cNvSpPr txBox="1"/>
            <p:nvPr/>
          </p:nvSpPr>
          <p:spPr>
            <a:xfrm>
              <a:off x="6397902" y="5458230"/>
              <a:ext cx="14415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predictions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BA04BFA-4CCA-2C47-B2D4-A4D20A09D9F3}"/>
                </a:ext>
              </a:extLst>
            </p:cNvPr>
            <p:cNvSpPr txBox="1"/>
            <p:nvPr/>
          </p:nvSpPr>
          <p:spPr>
            <a:xfrm rot="16200000">
              <a:off x="-2173296" y="3220871"/>
              <a:ext cx="5051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u="sng" dirty="0">
                  <a:solidFill>
                    <a:schemeClr val="bg1"/>
                  </a:solidFill>
                </a:rPr>
                <a:t>Model flow: Query to predictions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897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endParaRPr lang="en-US" dirty="0"/>
          </a:p>
          <a:p>
            <a:pPr lvl="1"/>
            <a:r>
              <a:rPr lang="en-US" sz="2800" dirty="0"/>
              <a:t>Pretrained Glove vectors</a:t>
            </a:r>
          </a:p>
          <a:p>
            <a:pPr lvl="1"/>
            <a:r>
              <a:rPr lang="en-US" sz="2800" dirty="0"/>
              <a:t>Word2Vec built on internal catalog corpus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1D9AF3-6D98-284C-B80A-9882F2DA0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770367"/>
              </p:ext>
            </p:extLst>
          </p:nvPr>
        </p:nvGraphicFramePr>
        <p:xfrm>
          <a:off x="2140243" y="3546350"/>
          <a:ext cx="7381240" cy="17526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4525498">
                  <a:extLst>
                    <a:ext uri="{9D8B030D-6E8A-4147-A177-3AD203B41FA5}">
                      <a16:colId xmlns:a16="http://schemas.microsoft.com/office/drawing/2014/main" val="3497155977"/>
                    </a:ext>
                  </a:extLst>
                </a:gridCol>
                <a:gridCol w="2855742">
                  <a:extLst>
                    <a:ext uri="{9D8B030D-6E8A-4147-A177-3AD203B41FA5}">
                      <a16:colId xmlns:a16="http://schemas.microsoft.com/office/drawing/2014/main" val="6474045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ndale Mono" panose="020B0509000000000004" pitchFamily="49" charset="0"/>
                        </a:rPr>
                        <a:t>Variations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Andale Mono" panose="020B0509000000000004" pitchFamily="49" charset="0"/>
                        </a:rPr>
                        <a:t>Word error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20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Pretrained Glove vectors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4.22%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13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Word2Vec built on internal catalog corpus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3.99%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5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/>
                        <a:t>Softmax</a:t>
                      </a:r>
                      <a:r>
                        <a:rPr lang="en-US" b="0" dirty="0"/>
                        <a:t> replaced with CRF loss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4.03%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24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443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Lexical Support (Augmentation Vector)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r>
              <a:rPr lang="en-US" dirty="0"/>
              <a:t>Loss with and without the Augmentation Vector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6879C3-F6E0-0D44-8470-4EEBACC2FB66}"/>
              </a:ext>
            </a:extLst>
          </p:cNvPr>
          <p:cNvGrpSpPr/>
          <p:nvPr/>
        </p:nvGrpSpPr>
        <p:grpSpPr>
          <a:xfrm>
            <a:off x="1746450" y="2416491"/>
            <a:ext cx="8699099" cy="3489716"/>
            <a:chOff x="2113807" y="3368284"/>
            <a:chExt cx="8699099" cy="348971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1E9023-7837-234A-A425-692B51041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807" y="3586038"/>
              <a:ext cx="8699099" cy="327196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078B1F-1884-2243-9B7B-70C88859EBF9}"/>
                </a:ext>
              </a:extLst>
            </p:cNvPr>
            <p:cNvSpPr txBox="1"/>
            <p:nvPr/>
          </p:nvSpPr>
          <p:spPr>
            <a:xfrm>
              <a:off x="4834480" y="3368284"/>
              <a:ext cx="371768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latin typeface="PT Mono" panose="02060509020205020204" pitchFamily="49" charset="77"/>
                </a:rPr>
                <a:t>Training loss: aug vec      vs without</a:t>
              </a:r>
            </a:p>
          </p:txBody>
        </p:sp>
        <p:sp>
          <p:nvSpPr>
            <p:cNvPr id="7" name="Process 6">
              <a:extLst>
                <a:ext uri="{FF2B5EF4-FFF2-40B4-BE49-F238E27FC236}">
                  <a16:creationId xmlns:a16="http://schemas.microsoft.com/office/drawing/2014/main" id="{EC21F9A7-285C-434B-9379-542B01069BAE}"/>
                </a:ext>
              </a:extLst>
            </p:cNvPr>
            <p:cNvSpPr/>
            <p:nvPr/>
          </p:nvSpPr>
          <p:spPr>
            <a:xfrm>
              <a:off x="7022395" y="3425643"/>
              <a:ext cx="201478" cy="201478"/>
            </a:xfrm>
            <a:prstGeom prst="flowChartProcess">
              <a:avLst/>
            </a:prstGeom>
            <a:solidFill>
              <a:srgbClr val="FF6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rocess 7">
              <a:extLst>
                <a:ext uri="{FF2B5EF4-FFF2-40B4-BE49-F238E27FC236}">
                  <a16:creationId xmlns:a16="http://schemas.microsoft.com/office/drawing/2014/main" id="{56C9E055-77F8-D541-B242-40B306229805}"/>
                </a:ext>
              </a:extLst>
            </p:cNvPr>
            <p:cNvSpPr/>
            <p:nvPr/>
          </p:nvSpPr>
          <p:spPr>
            <a:xfrm>
              <a:off x="8491980" y="3425643"/>
              <a:ext cx="201478" cy="201478"/>
            </a:xfrm>
            <a:prstGeom prst="flowChartProcess">
              <a:avLst/>
            </a:prstGeom>
            <a:solidFill>
              <a:srgbClr val="0071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4034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brand &amp;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/>
              <a:t>Confusion matrix – against click based tags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1E7F4779-1D07-7146-A8C7-0BB504653E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6545072"/>
              </p:ext>
            </p:extLst>
          </p:nvPr>
        </p:nvGraphicFramePr>
        <p:xfrm>
          <a:off x="7070123" y="2470236"/>
          <a:ext cx="4000643" cy="1691640"/>
        </p:xfrm>
        <a:graphic>
          <a:graphicData uri="http://schemas.openxmlformats.org/drawingml/2006/table">
            <a:tbl>
              <a:tblPr firstRow="1" firstCol="1" bandRow="1">
                <a:tableStyleId>{8A107856-5554-42FB-B03E-39F5DBC370BA}</a:tableStyleId>
              </a:tblPr>
              <a:tblGrid>
                <a:gridCol w="1242604">
                  <a:extLst>
                    <a:ext uri="{9D8B030D-6E8A-4147-A177-3AD203B41FA5}">
                      <a16:colId xmlns:a16="http://schemas.microsoft.com/office/drawing/2014/main" val="86162365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73966147"/>
                    </a:ext>
                  </a:extLst>
                </a:gridCol>
                <a:gridCol w="924054">
                  <a:extLst>
                    <a:ext uri="{9D8B030D-6E8A-4147-A177-3AD203B41FA5}">
                      <a16:colId xmlns:a16="http://schemas.microsoft.com/office/drawing/2014/main" val="1058796404"/>
                    </a:ext>
                  </a:extLst>
                </a:gridCol>
                <a:gridCol w="919585">
                  <a:extLst>
                    <a:ext uri="{9D8B030D-6E8A-4147-A177-3AD203B41FA5}">
                      <a16:colId xmlns:a16="http://schemas.microsoft.com/office/drawing/2014/main" val="2121820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      </a:t>
                      </a:r>
                      <a:r>
                        <a:rPr lang="en-US" sz="1600" dirty="0" err="1"/>
                        <a:t>Pred</a:t>
                      </a:r>
                      <a:r>
                        <a:rPr lang="en-US" sz="1600" dirty="0"/>
                        <a:t> → 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↓ Labels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70405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other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97.65%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1.81%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0.54%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8749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brand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14.5%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85.32%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0.09%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750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color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10.3%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1.07%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88.52%</a:t>
                      </a:r>
                      <a:endParaRPr lang="en-US" sz="16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743109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B8094937-AE05-EC44-956C-536B672AE219}"/>
              </a:ext>
            </a:extLst>
          </p:cNvPr>
          <p:cNvGrpSpPr/>
          <p:nvPr/>
        </p:nvGrpSpPr>
        <p:grpSpPr>
          <a:xfrm>
            <a:off x="1533746" y="2470236"/>
            <a:ext cx="4056562" cy="2219799"/>
            <a:chOff x="7136026" y="1788555"/>
            <a:chExt cx="3713461" cy="2219799"/>
          </a:xfrm>
        </p:grpSpPr>
        <p:graphicFrame>
          <p:nvGraphicFramePr>
            <p:cNvPr id="7" name="Content Placeholder 3">
              <a:extLst>
                <a:ext uri="{FF2B5EF4-FFF2-40B4-BE49-F238E27FC236}">
                  <a16:creationId xmlns:a16="http://schemas.microsoft.com/office/drawing/2014/main" id="{08984748-5583-464D-BD43-07221F3F46C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816956186"/>
                </p:ext>
              </p:extLst>
            </p:nvPr>
          </p:nvGraphicFramePr>
          <p:xfrm>
            <a:off x="7136026" y="1788555"/>
            <a:ext cx="3713461" cy="1691640"/>
          </p:xfrm>
          <a:graphic>
            <a:graphicData uri="http://schemas.openxmlformats.org/drawingml/2006/table">
              <a:tbl>
                <a:tblPr firstRow="1" firstCol="1" bandRow="1">
                  <a:tableStyleId>{8A107856-5554-42FB-B03E-39F5DBC370BA}</a:tableStyleId>
                </a:tblPr>
                <a:tblGrid>
                  <a:gridCol w="1304860">
                    <a:extLst>
                      <a:ext uri="{9D8B030D-6E8A-4147-A177-3AD203B41FA5}">
                        <a16:colId xmlns:a16="http://schemas.microsoft.com/office/drawing/2014/main" val="861623655"/>
                      </a:ext>
                    </a:extLst>
                  </a:gridCol>
                  <a:gridCol w="891730">
                    <a:extLst>
                      <a:ext uri="{9D8B030D-6E8A-4147-A177-3AD203B41FA5}">
                        <a16:colId xmlns:a16="http://schemas.microsoft.com/office/drawing/2014/main" val="873966147"/>
                      </a:ext>
                    </a:extLst>
                  </a:gridCol>
                  <a:gridCol w="927534">
                    <a:extLst>
                      <a:ext uri="{9D8B030D-6E8A-4147-A177-3AD203B41FA5}">
                        <a16:colId xmlns:a16="http://schemas.microsoft.com/office/drawing/2014/main" val="1058796404"/>
                      </a:ext>
                    </a:extLst>
                  </a:gridCol>
                  <a:gridCol w="932438">
                    <a:extLst>
                      <a:ext uri="{9D8B030D-6E8A-4147-A177-3AD203B41FA5}">
                        <a16:colId xmlns:a16="http://schemas.microsoft.com/office/drawing/2014/main" val="2121820993"/>
                      </a:ext>
                    </a:extLst>
                  </a:gridCol>
                </a:tblGrid>
                <a:tr h="370840"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      </a:t>
                        </a:r>
                        <a:r>
                          <a:rPr lang="en-US" sz="1600" dirty="0" err="1"/>
                          <a:t>Pred</a:t>
                        </a:r>
                        <a:r>
                          <a:rPr lang="en-US" sz="1600" dirty="0"/>
                          <a:t> → </a:t>
                        </a:r>
                        <a:br>
                          <a:rPr lang="en-US" sz="1600" dirty="0"/>
                        </a:br>
                        <a:r>
                          <a:rPr lang="en-US" sz="1600" dirty="0"/>
                          <a:t>↓ Labels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other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brand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color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327040547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other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97.76%</a:t>
                        </a:r>
                        <a:endParaRPr lang="en-US" sz="1600" b="1" dirty="0"/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1.70%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0.53%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888749284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brand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13.63%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86.28%</a:t>
                        </a:r>
                        <a:endParaRPr lang="en-US" sz="1600" b="1" dirty="0"/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0.08%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3567506537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color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9.39%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1.06%</a:t>
                        </a:r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600" dirty="0"/>
                          <a:t>89.59%</a:t>
                        </a:r>
                        <a:endParaRPr lang="en-US" sz="1600" b="1" dirty="0"/>
                      </a:p>
                    </a:txBody>
                    <a:tcPr>
                      <a:lnL w="12700" cmpd="sng">
                        <a:noFill/>
                      </a:lnL>
                      <a:lnR w="12700" cmpd="sng">
                        <a:noFill/>
                      </a:lnR>
                      <a:lnT w="12700" cmpd="sng">
                        <a:noFill/>
                      </a:lnT>
                      <a:lnB w="12700" cmpd="sng">
                        <a:noFill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</a:tcPr>
                  </a:tc>
                  <a:extLst>
                    <a:ext uri="{0D108BD9-81ED-4DB2-BD59-A6C34878D82A}">
                      <a16:rowId xmlns:a16="http://schemas.microsoft.com/office/drawing/2014/main" val="4169743109"/>
                    </a:ext>
                  </a:extLst>
                </a:tr>
              </a:tbl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EA45FE-EA73-E34F-8069-490D13EF2169}"/>
                </a:ext>
              </a:extLst>
            </p:cNvPr>
            <p:cNvSpPr txBox="1"/>
            <p:nvPr/>
          </p:nvSpPr>
          <p:spPr>
            <a:xfrm>
              <a:off x="7227491" y="3639022"/>
              <a:ext cx="3289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Train</a:t>
              </a:r>
              <a:r>
                <a:rPr lang="en-US" dirty="0">
                  <a:solidFill>
                    <a:schemeClr val="bg1"/>
                  </a:solidFill>
                </a:rPr>
                <a:t> data accuracy counts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69945E-B967-2142-91EF-E5CEC514F337}"/>
              </a:ext>
            </a:extLst>
          </p:cNvPr>
          <p:cNvSpPr txBox="1"/>
          <p:nvPr/>
        </p:nvSpPr>
        <p:spPr>
          <a:xfrm>
            <a:off x="6901036" y="4320703"/>
            <a:ext cx="416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15% split </a:t>
            </a:r>
            <a:r>
              <a:rPr lang="en-US" b="1" dirty="0">
                <a:solidFill>
                  <a:schemeClr val="bg1"/>
                </a:solidFill>
              </a:rPr>
              <a:t>Test</a:t>
            </a:r>
            <a:r>
              <a:rPr lang="en-US" dirty="0">
                <a:solidFill>
                  <a:schemeClr val="bg1"/>
                </a:solidFill>
              </a:rPr>
              <a:t> data accuracy counts</a:t>
            </a:r>
          </a:p>
        </p:txBody>
      </p:sp>
    </p:spTree>
    <p:extLst>
      <p:ext uri="{BB962C8B-B14F-4D97-AF65-F5344CB8AC3E}">
        <p14:creationId xmlns:p14="http://schemas.microsoft.com/office/powerpoint/2010/main" val="426747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1F247A-04C9-5B44-A673-2F364FB3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Search users sentiments</a:t>
            </a:r>
          </a:p>
          <a:p>
            <a:r>
              <a:rPr lang="en-US" dirty="0">
                <a:solidFill>
                  <a:srgbClr val="92D050"/>
                </a:solidFill>
              </a:rPr>
              <a:t>Challenges in understanding queries</a:t>
            </a:r>
          </a:p>
          <a:p>
            <a:r>
              <a:rPr lang="en-US" dirty="0">
                <a:solidFill>
                  <a:srgbClr val="92D050"/>
                </a:solidFill>
              </a:rPr>
              <a:t>Our Approach</a:t>
            </a:r>
          </a:p>
          <a:p>
            <a:r>
              <a:rPr lang="en-US" dirty="0">
                <a:solidFill>
                  <a:srgbClr val="92D050"/>
                </a:solidFill>
              </a:rPr>
              <a:t>Architecture</a:t>
            </a:r>
          </a:p>
          <a:p>
            <a:r>
              <a:rPr lang="en-US" dirty="0">
                <a:solidFill>
                  <a:srgbClr val="92D050"/>
                </a:solidFill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1A1D8-1DDF-1E44-B62C-27FC3DA01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4664" y="476591"/>
            <a:ext cx="1810540" cy="4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7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brand &amp;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33507"/>
            <a:ext cx="10322169" cy="5401756"/>
          </a:xfrm>
          <a:solidFill>
            <a:schemeClr val="tx1">
              <a:alpha val="47000"/>
            </a:schemeClr>
          </a:solidFill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Tagging long sequences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0C5301-6CD2-AA4C-85FB-12BB41C3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733" y="2786305"/>
            <a:ext cx="98171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6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brand &amp;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506"/>
            <a:ext cx="9525000" cy="5483817"/>
          </a:xfrm>
          <a:solidFill>
            <a:schemeClr val="tx1">
              <a:alpha val="47000"/>
            </a:schemeClr>
          </a:solidFill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Disambiguation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E60F79-125C-4549-AC1D-71FE77B3B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1867214"/>
            <a:ext cx="7112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95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– brand &amp;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3506"/>
            <a:ext cx="9525000" cy="5483817"/>
          </a:xfrm>
          <a:solidFill>
            <a:schemeClr val="tx1">
              <a:alpha val="47000"/>
            </a:schemeClr>
          </a:solidFill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Brand variations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C6F52-9775-B94E-870B-E6925BAD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92" y="2260412"/>
            <a:ext cx="70612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5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88769B-AB2A-1F48-8150-DB61409C7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EF97-7979-4B42-9397-A6EDA2715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04" y="2544416"/>
            <a:ext cx="6323828" cy="358631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solidFill>
                  <a:srgbClr val="F4D01E"/>
                </a:solidFill>
              </a:rPr>
              <a:t>Thank you!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  <a:p>
            <a:r>
              <a:rPr lang="en-US" sz="1800" dirty="0" err="1"/>
              <a:t>Vijayender</a:t>
            </a:r>
            <a:r>
              <a:rPr lang="en-US" sz="1800" dirty="0"/>
              <a:t> </a:t>
            </a:r>
            <a:r>
              <a:rPr lang="en-US" sz="1800" dirty="0" err="1"/>
              <a:t>Karnaty</a:t>
            </a:r>
            <a:r>
              <a:rPr lang="en-US" sz="1800" dirty="0"/>
              <a:t>, Senior Engineer, Target</a:t>
            </a:r>
          </a:p>
          <a:p>
            <a:r>
              <a:rPr lang="en-US" sz="1800" dirty="0"/>
              <a:t>Varun </a:t>
            </a:r>
            <a:r>
              <a:rPr lang="en-US" sz="1800" dirty="0" err="1"/>
              <a:t>Galyreddy</a:t>
            </a:r>
            <a:r>
              <a:rPr lang="en-US" sz="1800" dirty="0"/>
              <a:t>, Engineer, Target</a:t>
            </a:r>
          </a:p>
          <a:p>
            <a:r>
              <a:rPr lang="en-US" sz="1800" dirty="0"/>
              <a:t>Vidhya Sundaram, Senior Engineering Manager, Target</a:t>
            </a:r>
          </a:p>
          <a:p>
            <a:pPr marL="0" indent="0">
              <a:buNone/>
            </a:pPr>
            <a:endParaRPr lang="en-US" sz="1800" dirty="0">
              <a:solidFill>
                <a:srgbClr val="7666AC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7666AC"/>
                </a:solidFill>
              </a:rPr>
              <a:t>@twitterhandle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7666AC"/>
                </a:solidFill>
              </a:rPr>
              <a:t>#Activate18 #ActivateSearch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0AF6F3-5A99-DB4E-BE2C-C19013513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53" y="476591"/>
            <a:ext cx="3590813" cy="965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A0A0EF-D52F-E94D-82A5-1760C9571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9659" y="6309899"/>
            <a:ext cx="2573241" cy="4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Shoppers’ frustration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F8F992-56C5-C041-9B42-62E48E3B3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481" y="1378424"/>
            <a:ext cx="8958353" cy="4980845"/>
          </a:xfrm>
        </p:spPr>
      </p:pic>
    </p:spTree>
    <p:extLst>
      <p:ext uri="{BB962C8B-B14F-4D97-AF65-F5344CB8AC3E}">
        <p14:creationId xmlns:p14="http://schemas.microsoft.com/office/powerpoint/2010/main" val="325311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users searching for?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73A82A01-EC24-104D-B666-9503C57B7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3833" y="1155820"/>
            <a:ext cx="9360000" cy="5265001"/>
          </a:xfrm>
        </p:spPr>
      </p:pic>
    </p:spTree>
    <p:extLst>
      <p:ext uri="{BB962C8B-B14F-4D97-AF65-F5344CB8AC3E}">
        <p14:creationId xmlns:p14="http://schemas.microsoft.com/office/powerpoint/2010/main" val="1401660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Entities of a user query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7C40DE6-F489-474A-96CF-CB7BBFC02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707" y="1233506"/>
            <a:ext cx="9360000" cy="5265001"/>
          </a:xfrm>
        </p:spPr>
      </p:pic>
    </p:spTree>
    <p:extLst>
      <p:ext uri="{BB962C8B-B14F-4D97-AF65-F5344CB8AC3E}">
        <p14:creationId xmlns:p14="http://schemas.microsoft.com/office/powerpoint/2010/main" val="207113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21B64-4B94-044F-8E0E-6D008117E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for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6839A-B7A4-CF41-976A-560659FA7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3779" y="1266008"/>
            <a:ext cx="9374054" cy="5373623"/>
          </a:xfrm>
          <a:solidFill>
            <a:schemeClr val="bg1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ROI PNG Transparent Images | PNG All">
            <a:extLst>
              <a:ext uri="{FF2B5EF4-FFF2-40B4-BE49-F238E27FC236}">
                <a16:creationId xmlns:a16="http://schemas.microsoft.com/office/drawing/2014/main" id="{897BBF17-4728-4041-884C-FFF726AF86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544" y="4686693"/>
            <a:ext cx="2363801" cy="1900653"/>
          </a:xfrm>
          <a:prstGeom prst="rect">
            <a:avLst/>
          </a:prstGeom>
        </p:spPr>
      </p:pic>
      <p:pic>
        <p:nvPicPr>
          <p:cNvPr id="5" name="Picture 4" descr="Competencias blandas: avanzado hacia un aprendizaje ...">
            <a:extLst>
              <a:ext uri="{FF2B5EF4-FFF2-40B4-BE49-F238E27FC236}">
                <a16:creationId xmlns:a16="http://schemas.microsoft.com/office/drawing/2014/main" id="{C701967A-37E2-8349-BA53-44063259A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12" y="3616015"/>
            <a:ext cx="1538445" cy="1926941"/>
          </a:xfrm>
          <a:prstGeom prst="rect">
            <a:avLst/>
          </a:prstGeom>
        </p:spPr>
      </p:pic>
      <p:pic>
        <p:nvPicPr>
          <p:cNvPr id="6" name="Picture 5" descr="La Classifica delle Banche USA nel 2018 – Vera Finanza">
            <a:extLst>
              <a:ext uri="{FF2B5EF4-FFF2-40B4-BE49-F238E27FC236}">
                <a16:creationId xmlns:a16="http://schemas.microsoft.com/office/drawing/2014/main" id="{04F3E8E2-70EE-3749-8DF2-7E8032A17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56" y="2447274"/>
            <a:ext cx="1805713" cy="1805713"/>
          </a:xfrm>
          <a:prstGeom prst="rect">
            <a:avLst/>
          </a:prstGeom>
        </p:spPr>
      </p:pic>
      <p:pic>
        <p:nvPicPr>
          <p:cNvPr id="7" name="Picture 6" descr="Big Ideas and the Relevant Classroom – Copy / Paste by ...">
            <a:extLst>
              <a:ext uri="{FF2B5EF4-FFF2-40B4-BE49-F238E27FC236}">
                <a16:creationId xmlns:a16="http://schemas.microsoft.com/office/drawing/2014/main" id="{11F14992-4A3C-A74B-9EF9-AB7495A076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69" y="1307652"/>
            <a:ext cx="1524000" cy="1018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66EA0D-E686-7E4A-A506-C7BA2E7B1CCD}"/>
              </a:ext>
            </a:extLst>
          </p:cNvPr>
          <p:cNvSpPr txBox="1"/>
          <p:nvPr/>
        </p:nvSpPr>
        <p:spPr>
          <a:xfrm>
            <a:off x="974659" y="2447273"/>
            <a:ext cx="2532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 More Relevant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141649-0754-3E4C-AC77-0C1EFC530A36}"/>
              </a:ext>
            </a:extLst>
          </p:cNvPr>
          <p:cNvSpPr txBox="1"/>
          <p:nvPr/>
        </p:nvSpPr>
        <p:spPr>
          <a:xfrm>
            <a:off x="2756847" y="4348032"/>
            <a:ext cx="29067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Better downstream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AAC133-8621-DE40-B228-9F760F08825A}"/>
              </a:ext>
            </a:extLst>
          </p:cNvPr>
          <p:cNvSpPr txBox="1"/>
          <p:nvPr/>
        </p:nvSpPr>
        <p:spPr>
          <a:xfrm>
            <a:off x="5036022" y="5590799"/>
            <a:ext cx="3133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Find products reliably, faster!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B0E079-46AE-ED4A-B44E-5DB013EA506C}"/>
              </a:ext>
            </a:extLst>
          </p:cNvPr>
          <p:cNvSpPr txBox="1"/>
          <p:nvPr/>
        </p:nvSpPr>
        <p:spPr>
          <a:xfrm>
            <a:off x="8739115" y="6301078"/>
            <a:ext cx="2532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Better ROI</a:t>
            </a:r>
          </a:p>
        </p:txBody>
      </p:sp>
    </p:spTree>
    <p:extLst>
      <p:ext uri="{BB962C8B-B14F-4D97-AF65-F5344CB8AC3E}">
        <p14:creationId xmlns:p14="http://schemas.microsoft.com/office/powerpoint/2010/main" val="48828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Heuristics based entities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F0608-93A8-FB48-AD40-80CFEDE6F8D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alpha val="47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POS and NER on query logs</a:t>
            </a:r>
          </a:p>
          <a:p>
            <a:pPr>
              <a:lnSpc>
                <a:spcPct val="150000"/>
              </a:lnSpc>
            </a:pPr>
            <a:r>
              <a:rPr lang="en-US" dirty="0"/>
              <a:t>Mine lexical patterns of expression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E.g., Span for POS tags - JJ, DT,IN – around MONEY/DURATION NER tags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Build regex parser that provides coverage for mined patterns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6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and Age - </a:t>
            </a:r>
            <a:r>
              <a:rPr lang="en-US" dirty="0" err="1"/>
              <a:t>CoreNlp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03F98AF-5EA3-7C46-A193-58B1186FE9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854002"/>
              </p:ext>
            </p:extLst>
          </p:nvPr>
        </p:nvGraphicFramePr>
        <p:xfrm>
          <a:off x="1478280" y="1340803"/>
          <a:ext cx="9161145" cy="5263200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1308735">
                  <a:extLst>
                    <a:ext uri="{9D8B030D-6E8A-4147-A177-3AD203B41FA5}">
                      <a16:colId xmlns:a16="http://schemas.microsoft.com/office/drawing/2014/main" val="3031518594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4238991022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2383584479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1669584723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652316412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3914204786"/>
                    </a:ext>
                  </a:extLst>
                </a:gridCol>
                <a:gridCol w="1308735">
                  <a:extLst>
                    <a:ext uri="{9D8B030D-6E8A-4147-A177-3AD203B41FA5}">
                      <a16:colId xmlns:a16="http://schemas.microsoft.com/office/drawing/2014/main" val="1571399235"/>
                    </a:ext>
                  </a:extLst>
                </a:gridCol>
              </a:tblGrid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‘s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635477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IN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$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CD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339739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004778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Infant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seats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under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dollars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28921229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CD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908354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203885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kings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three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pound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slime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8964669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215980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MONEY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9747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Elsa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costume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months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87354509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CD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734580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847363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old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shoes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23479716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POS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CD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JJ</a:t>
                      </a:r>
                    </a:p>
                  </a:txBody>
                  <a:tcPr>
                    <a:solidFill>
                      <a:srgbClr val="BFCAC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779252"/>
                  </a:ext>
                </a:extLst>
              </a:tr>
              <a:tr h="350880">
                <a:tc>
                  <a:txBody>
                    <a:bodyPr/>
                    <a:lstStyle/>
                    <a:p>
                      <a:r>
                        <a:rPr lang="en-US" sz="1600" dirty="0"/>
                        <a:t>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6360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9237B7-924F-8E44-A946-8C0C9EF3DC1B}"/>
              </a:ext>
            </a:extLst>
          </p:cNvPr>
          <p:cNvSpPr txBox="1"/>
          <p:nvPr/>
        </p:nvSpPr>
        <p:spPr>
          <a:xfrm>
            <a:off x="7813040" y="4038209"/>
            <a:ext cx="34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556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E1578-7997-0149-9A11-067EDF12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NN based model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6497823B-6CC6-214C-AC86-52C4A6A7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463" y="1301354"/>
            <a:ext cx="9359900" cy="5264943"/>
          </a:xfrm>
          <a:solidFill>
            <a:schemeClr val="bg1"/>
          </a:solidFill>
        </p:spPr>
      </p:pic>
      <p:pic>
        <p:nvPicPr>
          <p:cNvPr id="5" name="Content Placeholder 6" descr="7 RULE TO LEARN ENGLISH OF A.J HOGE (DIRECTOR OF ...">
            <a:extLst>
              <a:ext uri="{FF2B5EF4-FFF2-40B4-BE49-F238E27FC236}">
                <a16:creationId xmlns:a16="http://schemas.microsoft.com/office/drawing/2014/main" id="{FD85F29F-3BEB-F949-8C16-E55FF39F06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788" y="1478965"/>
            <a:ext cx="1902571" cy="1821437"/>
          </a:xfrm>
          <a:prstGeom prst="rect">
            <a:avLst/>
          </a:prstGeom>
        </p:spPr>
      </p:pic>
      <p:pic>
        <p:nvPicPr>
          <p:cNvPr id="6" name="Picture 5" descr="Education | EXPLOROLOGY | Page 2">
            <a:extLst>
              <a:ext uri="{FF2B5EF4-FFF2-40B4-BE49-F238E27FC236}">
                <a16:creationId xmlns:a16="http://schemas.microsoft.com/office/drawing/2014/main" id="{B95E01EC-8902-F740-AFEA-C8DBA83694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1527" y="4245044"/>
            <a:ext cx="1868798" cy="2224687"/>
          </a:xfrm>
          <a:prstGeom prst="rect">
            <a:avLst/>
          </a:prstGeom>
        </p:spPr>
      </p:pic>
      <p:pic>
        <p:nvPicPr>
          <p:cNvPr id="7" name="Picture 6" descr="Vervacious">
            <a:extLst>
              <a:ext uri="{FF2B5EF4-FFF2-40B4-BE49-F238E27FC236}">
                <a16:creationId xmlns:a16="http://schemas.microsoft.com/office/drawing/2014/main" id="{DF776B9A-785F-AE4B-99FF-AC1BF56FE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73" y="4245044"/>
            <a:ext cx="1978171" cy="148362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5ADB8E0-9E39-D144-AFEC-2B1D2CF793E2}"/>
              </a:ext>
            </a:extLst>
          </p:cNvPr>
          <p:cNvSpPr txBox="1"/>
          <p:nvPr/>
        </p:nvSpPr>
        <p:spPr>
          <a:xfrm>
            <a:off x="1160463" y="3308736"/>
            <a:ext cx="346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Ex: Cheapest storage bins plastic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4F00EB-9DFF-2340-A82E-1EA30441BBB8}"/>
              </a:ext>
            </a:extLst>
          </p:cNvPr>
          <p:cNvSpPr txBox="1"/>
          <p:nvPr/>
        </p:nvSpPr>
        <p:spPr>
          <a:xfrm>
            <a:off x="4028359" y="4449089"/>
            <a:ext cx="3537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Ex : Red DVD, Blue bell ice cream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2E75AC-09A7-0446-A9DC-FA0AE964D002}"/>
              </a:ext>
            </a:extLst>
          </p:cNvPr>
          <p:cNvSpPr txBox="1"/>
          <p:nvPr/>
        </p:nvSpPr>
        <p:spPr>
          <a:xfrm>
            <a:off x="7328508" y="5978207"/>
            <a:ext cx="275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F2234"/>
                </a:solidFill>
                <a:latin typeface="+mj-lt"/>
              </a:rPr>
              <a:t>Ex: black decker mixer</a:t>
            </a:r>
          </a:p>
        </p:txBody>
      </p:sp>
    </p:spTree>
    <p:extLst>
      <p:ext uri="{BB962C8B-B14F-4D97-AF65-F5344CB8AC3E}">
        <p14:creationId xmlns:p14="http://schemas.microsoft.com/office/powerpoint/2010/main" val="866076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2C4BA"/>
      </a:accent1>
      <a:accent2>
        <a:srgbClr val="E3519C"/>
      </a:accent2>
      <a:accent3>
        <a:srgbClr val="C3C3C5"/>
      </a:accent3>
      <a:accent4>
        <a:srgbClr val="F3D01E"/>
      </a:accent4>
      <a:accent5>
        <a:srgbClr val="09A5DC"/>
      </a:accent5>
      <a:accent6>
        <a:srgbClr val="7666AC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18824</TotalTime>
  <Words>880</Words>
  <Application>Microsoft Macintosh PowerPoint</Application>
  <PresentationFormat>Widescreen</PresentationFormat>
  <Paragraphs>309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Andale Mono</vt:lpstr>
      <vt:lpstr>Arial</vt:lpstr>
      <vt:lpstr>Calibri</vt:lpstr>
      <vt:lpstr>Calibri Light</vt:lpstr>
      <vt:lpstr>Century Gothic</vt:lpstr>
      <vt:lpstr>PT Mono</vt:lpstr>
      <vt:lpstr>Office Theme</vt:lpstr>
      <vt:lpstr>Identifying parts of ecommerce query using query logs</vt:lpstr>
      <vt:lpstr>Agenda</vt:lpstr>
      <vt:lpstr>Shoppers’ frustration</vt:lpstr>
      <vt:lpstr>What are users searching for?</vt:lpstr>
      <vt:lpstr>Entities of a user query</vt:lpstr>
      <vt:lpstr>Applications for Search</vt:lpstr>
      <vt:lpstr>Heuristics based entities</vt:lpstr>
      <vt:lpstr>Price and Age - CoreNlp</vt:lpstr>
      <vt:lpstr>Motivation for NN based model</vt:lpstr>
      <vt:lpstr>Model</vt:lpstr>
      <vt:lpstr>Training Data Extraction</vt:lpstr>
      <vt:lpstr>Training Data Extraction</vt:lpstr>
      <vt:lpstr>Lexical Support (Augmentation Vector)</vt:lpstr>
      <vt:lpstr>Lexical Support (Augmentation Vector)</vt:lpstr>
      <vt:lpstr>Architecture</vt:lpstr>
      <vt:lpstr>PowerPoint Presentation</vt:lpstr>
      <vt:lpstr>Model variations</vt:lpstr>
      <vt:lpstr>Lexical Support (Augmentation Vector)</vt:lpstr>
      <vt:lpstr>Results – brand &amp; color</vt:lpstr>
      <vt:lpstr>Results – brand &amp; color</vt:lpstr>
      <vt:lpstr>Results – brand &amp; color</vt:lpstr>
      <vt:lpstr>Results – brand &amp; color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Vijayender.Karnaty</cp:lastModifiedBy>
  <cp:revision>130</cp:revision>
  <cp:lastPrinted>2018-10-14T08:28:37Z</cp:lastPrinted>
  <dcterms:created xsi:type="dcterms:W3CDTF">2018-06-22T18:45:38Z</dcterms:created>
  <dcterms:modified xsi:type="dcterms:W3CDTF">2018-10-17T15:15:15Z</dcterms:modified>
  <cp:category/>
</cp:coreProperties>
</file>